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1" r:id="rId3"/>
    <p:sldId id="269" r:id="rId4"/>
    <p:sldId id="260" r:id="rId5"/>
    <p:sldId id="266" r:id="rId6"/>
    <p:sldId id="282" r:id="rId7"/>
    <p:sldId id="272" r:id="rId8"/>
    <p:sldId id="287" r:id="rId9"/>
    <p:sldId id="283" r:id="rId10"/>
    <p:sldId id="284" r:id="rId11"/>
    <p:sldId id="286" r:id="rId12"/>
    <p:sldId id="285" r:id="rId13"/>
    <p:sldId id="288" r:id="rId14"/>
    <p:sldId id="276" r:id="rId1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7292"/>
    <a:srgbClr val="007595"/>
    <a:srgbClr val="E4EF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6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CD8D7-6B9B-477E-9C90-6F2C3E1555EF}" type="datetimeFigureOut">
              <a:rPr lang="sv-SE" smtClean="0"/>
              <a:pPr/>
              <a:t>2013-05-13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3AD80-F466-43E0-AC5C-71A0C32F7D23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5577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Baltic Maritime</a:t>
            </a:r>
            <a:r>
              <a:rPr lang="sv-SE" baseline="0" dirty="0" smtClean="0"/>
              <a:t> Science Park is </a:t>
            </a:r>
            <a:r>
              <a:rPr lang="sv-SE" baseline="0" dirty="0" err="1" smtClean="0"/>
              <a:t>initiated</a:t>
            </a:r>
            <a:r>
              <a:rPr lang="sv-SE" baseline="0" dirty="0" smtClean="0"/>
              <a:t> by Region Blekinge, Blekinge </a:t>
            </a:r>
            <a:r>
              <a:rPr lang="sv-SE" baseline="0" dirty="0" err="1" smtClean="0"/>
              <a:t>Institute</a:t>
            </a:r>
            <a:r>
              <a:rPr lang="sv-SE" baseline="0" dirty="0" smtClean="0"/>
              <a:t> of Technology (Blekinge Tekniska Högskola), Swedish Coast </a:t>
            </a:r>
            <a:r>
              <a:rPr lang="sv-SE" baseline="0" dirty="0" err="1" smtClean="0"/>
              <a:t>Guard</a:t>
            </a:r>
            <a:r>
              <a:rPr lang="sv-SE" baseline="0" dirty="0" smtClean="0"/>
              <a:t> (</a:t>
            </a:r>
            <a:r>
              <a:rPr lang="sv-SE" baseline="0" dirty="0" err="1" smtClean="0"/>
              <a:t>Kustbevakningan</a:t>
            </a:r>
            <a:r>
              <a:rPr lang="sv-SE" baseline="0" dirty="0" smtClean="0"/>
              <a:t>), Swedish </a:t>
            </a:r>
            <a:r>
              <a:rPr lang="sv-SE" baseline="0" dirty="0" err="1" smtClean="0"/>
              <a:t>Armed</a:t>
            </a:r>
            <a:r>
              <a:rPr lang="sv-SE" baseline="0" dirty="0" smtClean="0"/>
              <a:t> Forces (Marinen) and Kalmar Maritime Academy (Sjöfartshögskolan i Kalmar) 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3AD80-F466-43E0-AC5C-71A0C32F7D23}" type="slidenum">
              <a:rPr lang="sv-SE" smtClean="0"/>
              <a:pPr/>
              <a:t>1</a:t>
            </a:fld>
            <a:endParaRPr lang="sv-S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The </a:t>
            </a:r>
            <a:r>
              <a:rPr lang="sv-SE" dirty="0" err="1" smtClean="0"/>
              <a:t>aim</a:t>
            </a:r>
            <a:r>
              <a:rPr lang="sv-SE" dirty="0" smtClean="0"/>
              <a:t> of BMSP is to </a:t>
            </a:r>
            <a:r>
              <a:rPr lang="sv-SE" dirty="0" err="1" smtClean="0"/>
              <a:t>orga</a:t>
            </a:r>
            <a:r>
              <a:rPr lang="sv-SE" baseline="0" dirty="0" err="1" smtClean="0"/>
              <a:t>nize</a:t>
            </a:r>
            <a:r>
              <a:rPr lang="sv-SE" baseline="0" dirty="0" smtClean="0"/>
              <a:t> </a:t>
            </a:r>
            <a:r>
              <a:rPr lang="sv-SE" baseline="0" dirty="0" err="1" smtClean="0"/>
              <a:t>venues</a:t>
            </a:r>
            <a:r>
              <a:rPr lang="sv-SE" baseline="0" dirty="0" smtClean="0"/>
              <a:t> and </a:t>
            </a:r>
            <a:r>
              <a:rPr lang="sv-SE" baseline="0" dirty="0" err="1" smtClean="0"/>
              <a:t>meeting</a:t>
            </a:r>
            <a:r>
              <a:rPr lang="sv-SE" baseline="0" dirty="0" smtClean="0"/>
              <a:t> </a:t>
            </a:r>
            <a:r>
              <a:rPr lang="sv-SE" baseline="0" dirty="0" err="1" smtClean="0"/>
              <a:t>places</a:t>
            </a:r>
            <a:r>
              <a:rPr lang="sv-SE" baseline="0" dirty="0" smtClean="0"/>
              <a:t> for </a:t>
            </a:r>
            <a:r>
              <a:rPr lang="sv-SE" baseline="0" dirty="0" err="1" smtClean="0"/>
              <a:t>players</a:t>
            </a:r>
            <a:r>
              <a:rPr lang="sv-SE" baseline="0" dirty="0" smtClean="0"/>
              <a:t> and </a:t>
            </a:r>
            <a:r>
              <a:rPr lang="sv-SE" baseline="0" dirty="0" err="1" smtClean="0"/>
              <a:t>stakeholders</a:t>
            </a:r>
            <a:r>
              <a:rPr lang="sv-SE" baseline="0" dirty="0" smtClean="0"/>
              <a:t> </a:t>
            </a:r>
            <a:r>
              <a:rPr lang="sv-SE" baseline="0" dirty="0" err="1" smtClean="0"/>
              <a:t>across</a:t>
            </a:r>
            <a:r>
              <a:rPr lang="sv-SE" baseline="0" dirty="0" smtClean="0"/>
              <a:t> the BSR.</a:t>
            </a:r>
          </a:p>
          <a:p>
            <a:r>
              <a:rPr lang="sv-SE" baseline="0" dirty="0" smtClean="0"/>
              <a:t>BMSP </a:t>
            </a:r>
            <a:r>
              <a:rPr lang="sv-SE" baseline="0" dirty="0" err="1" smtClean="0"/>
              <a:t>will</a:t>
            </a:r>
            <a:r>
              <a:rPr lang="sv-SE" baseline="0" dirty="0" smtClean="0"/>
              <a:t> </a:t>
            </a:r>
            <a:r>
              <a:rPr lang="sv-SE" baseline="0" dirty="0" err="1" smtClean="0"/>
              <a:t>facilitate</a:t>
            </a:r>
            <a:r>
              <a:rPr lang="sv-SE" baseline="0" dirty="0" smtClean="0"/>
              <a:t> the formation of new </a:t>
            </a:r>
            <a:r>
              <a:rPr lang="sv-SE" baseline="0" dirty="0" err="1" smtClean="0"/>
              <a:t>networks</a:t>
            </a:r>
            <a:r>
              <a:rPr lang="sv-SE" baseline="0" dirty="0" smtClean="0"/>
              <a:t> and </a:t>
            </a:r>
            <a:r>
              <a:rPr lang="sv-SE" baseline="0" dirty="0" err="1" smtClean="0"/>
              <a:t>partnerships</a:t>
            </a:r>
            <a:r>
              <a:rPr lang="sv-SE" baseline="0" dirty="0" smtClean="0"/>
              <a:t> as </a:t>
            </a:r>
            <a:r>
              <a:rPr lang="sv-SE" baseline="0" dirty="0" err="1" smtClean="0"/>
              <a:t>well</a:t>
            </a:r>
            <a:r>
              <a:rPr lang="sv-SE" baseline="0" dirty="0" smtClean="0"/>
              <a:t> as </a:t>
            </a:r>
            <a:r>
              <a:rPr lang="sv-SE" baseline="0" dirty="0" err="1" smtClean="0"/>
              <a:t>initiate</a:t>
            </a:r>
            <a:r>
              <a:rPr lang="sv-SE" baseline="0" dirty="0" smtClean="0"/>
              <a:t>, support and guide projects </a:t>
            </a:r>
            <a:r>
              <a:rPr lang="sv-SE" baseline="0" dirty="0" err="1" smtClean="0"/>
              <a:t>within</a:t>
            </a:r>
            <a:r>
              <a:rPr lang="sv-SE" baseline="0" dirty="0" smtClean="0"/>
              <a:t> the </a:t>
            </a:r>
            <a:r>
              <a:rPr lang="sv-SE" baseline="0" dirty="0" err="1" smtClean="0"/>
              <a:t>thematic</a:t>
            </a:r>
            <a:r>
              <a:rPr lang="sv-SE" baseline="0" dirty="0" smtClean="0"/>
              <a:t> </a:t>
            </a:r>
            <a:r>
              <a:rPr lang="sv-SE" baseline="0" dirty="0" err="1" smtClean="0"/>
              <a:t>scope</a:t>
            </a:r>
            <a:r>
              <a:rPr lang="sv-SE" baseline="0" dirty="0" smtClean="0"/>
              <a:t> of the cluster.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3AD80-F466-43E0-AC5C-71A0C32F7D23}" type="slidenum">
              <a:rPr lang="sv-SE" smtClean="0"/>
              <a:pPr/>
              <a:t>4</a:t>
            </a:fld>
            <a:endParaRPr lang="sv-S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The </a:t>
            </a:r>
            <a:r>
              <a:rPr lang="sv-SE" dirty="0" err="1" smtClean="0"/>
              <a:t>main</a:t>
            </a:r>
            <a:r>
              <a:rPr lang="sv-SE" dirty="0" smtClean="0"/>
              <a:t> </a:t>
            </a:r>
            <a:r>
              <a:rPr lang="sv-SE" dirty="0" err="1" smtClean="0"/>
              <a:t>venue</a:t>
            </a:r>
            <a:r>
              <a:rPr lang="sv-SE" dirty="0" smtClean="0"/>
              <a:t> of BMSP is</a:t>
            </a:r>
            <a:r>
              <a:rPr lang="sv-SE" baseline="0" dirty="0" smtClean="0"/>
              <a:t> the </a:t>
            </a:r>
            <a:r>
              <a:rPr lang="sv-SE" dirty="0" smtClean="0"/>
              <a:t>online</a:t>
            </a:r>
            <a:r>
              <a:rPr lang="sv-SE" baseline="0" dirty="0" smtClean="0"/>
              <a:t> </a:t>
            </a:r>
            <a:r>
              <a:rPr lang="sv-SE" baseline="0" dirty="0" err="1" smtClean="0"/>
              <a:t>community</a:t>
            </a:r>
            <a:r>
              <a:rPr lang="sv-SE" baseline="0" dirty="0" smtClean="0"/>
              <a:t> </a:t>
            </a:r>
            <a:r>
              <a:rPr lang="sv-SE" baseline="0" dirty="0" err="1" smtClean="0"/>
              <a:t>consisting</a:t>
            </a:r>
            <a:r>
              <a:rPr lang="sv-SE" baseline="0" dirty="0" smtClean="0"/>
              <a:t> of </a:t>
            </a:r>
            <a:r>
              <a:rPr lang="sv-SE" baseline="0" dirty="0" err="1" smtClean="0"/>
              <a:t>severalthematic</a:t>
            </a:r>
            <a:r>
              <a:rPr lang="sv-SE" baseline="0" dirty="0" smtClean="0"/>
              <a:t> forums. </a:t>
            </a:r>
            <a:r>
              <a:rPr lang="sv-SE" baseline="0" dirty="0" err="1" smtClean="0"/>
              <a:t>Here</a:t>
            </a:r>
            <a:r>
              <a:rPr lang="sv-SE" baseline="0" dirty="0" smtClean="0"/>
              <a:t>, </a:t>
            </a:r>
            <a:r>
              <a:rPr lang="sv-SE" baseline="0" dirty="0" err="1" smtClean="0"/>
              <a:t>discussions</a:t>
            </a:r>
            <a:r>
              <a:rPr lang="sv-SE" baseline="0" dirty="0" smtClean="0"/>
              <a:t> on hot </a:t>
            </a:r>
            <a:r>
              <a:rPr lang="sv-SE" baseline="0" dirty="0" err="1" smtClean="0"/>
              <a:t>topics</a:t>
            </a:r>
            <a:r>
              <a:rPr lang="sv-SE" baseline="0" dirty="0" smtClean="0"/>
              <a:t> </a:t>
            </a:r>
            <a:r>
              <a:rPr lang="sv-SE" baseline="0" dirty="0" err="1" smtClean="0"/>
              <a:t>can</a:t>
            </a:r>
            <a:r>
              <a:rPr lang="sv-SE" baseline="0" dirty="0" smtClean="0"/>
              <a:t> be </a:t>
            </a:r>
            <a:r>
              <a:rPr lang="sv-SE" baseline="0" dirty="0" err="1" smtClean="0"/>
              <a:t>initiated</a:t>
            </a:r>
            <a:r>
              <a:rPr lang="sv-SE" baseline="0" dirty="0" smtClean="0"/>
              <a:t>, project </a:t>
            </a:r>
            <a:r>
              <a:rPr lang="sv-SE" baseline="0" dirty="0" err="1" smtClean="0"/>
              <a:t>results</a:t>
            </a:r>
            <a:r>
              <a:rPr lang="sv-SE" baseline="0" dirty="0" smtClean="0"/>
              <a:t> </a:t>
            </a:r>
            <a:r>
              <a:rPr lang="sv-SE" baseline="0" dirty="0" err="1" smtClean="0"/>
              <a:t>can</a:t>
            </a:r>
            <a:r>
              <a:rPr lang="sv-SE" baseline="0" dirty="0" smtClean="0"/>
              <a:t> be </a:t>
            </a:r>
            <a:r>
              <a:rPr lang="sv-SE" baseline="0" dirty="0" err="1" smtClean="0"/>
              <a:t>published</a:t>
            </a:r>
            <a:r>
              <a:rPr lang="sv-SE" baseline="0" dirty="0" smtClean="0"/>
              <a:t> and new </a:t>
            </a:r>
            <a:r>
              <a:rPr lang="sv-SE" baseline="0" dirty="0" err="1" smtClean="0"/>
              <a:t>partnerships</a:t>
            </a:r>
            <a:r>
              <a:rPr lang="sv-SE" baseline="0" dirty="0" smtClean="0"/>
              <a:t> </a:t>
            </a:r>
            <a:r>
              <a:rPr lang="sv-SE" baseline="0" dirty="0" err="1" smtClean="0"/>
              <a:t>can</a:t>
            </a:r>
            <a:r>
              <a:rPr lang="sv-SE" baseline="0" dirty="0" smtClean="0"/>
              <a:t> be </a:t>
            </a:r>
            <a:r>
              <a:rPr lang="sv-SE" baseline="0" dirty="0" err="1" smtClean="0"/>
              <a:t>formed</a:t>
            </a:r>
            <a:r>
              <a:rPr lang="sv-SE" baseline="0" dirty="0" smtClean="0"/>
              <a:t>. </a:t>
            </a:r>
            <a:r>
              <a:rPr lang="sv-SE" baseline="0" dirty="0" err="1" smtClean="0"/>
              <a:t>Each</a:t>
            </a:r>
            <a:r>
              <a:rPr lang="sv-SE" baseline="0" dirty="0" smtClean="0"/>
              <a:t> online forum </a:t>
            </a:r>
            <a:r>
              <a:rPr lang="sv-SE" baseline="0" dirty="0" err="1" smtClean="0"/>
              <a:t>will</a:t>
            </a:r>
            <a:r>
              <a:rPr lang="sv-SE" baseline="0" dirty="0" smtClean="0"/>
              <a:t> be </a:t>
            </a:r>
            <a:r>
              <a:rPr lang="sv-SE" baseline="0" dirty="0" err="1" smtClean="0"/>
              <a:t>complemented</a:t>
            </a:r>
            <a:r>
              <a:rPr lang="sv-SE" baseline="0" dirty="0" smtClean="0"/>
              <a:t> with </a:t>
            </a:r>
            <a:r>
              <a:rPr lang="sv-SE" baseline="0" dirty="0" err="1" smtClean="0"/>
              <a:t>physical</a:t>
            </a:r>
            <a:r>
              <a:rPr lang="sv-SE" baseline="0" dirty="0" smtClean="0"/>
              <a:t> </a:t>
            </a:r>
            <a:r>
              <a:rPr lang="sv-SE" baseline="0" dirty="0" err="1" smtClean="0"/>
              <a:t>seminars</a:t>
            </a:r>
            <a:r>
              <a:rPr lang="sv-SE" baseline="0" dirty="0" smtClean="0"/>
              <a:t> and workshops.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3AD80-F466-43E0-AC5C-71A0C32F7D23}" type="slidenum">
              <a:rPr lang="sv-SE" smtClean="0"/>
              <a:pPr/>
              <a:t>5</a:t>
            </a:fld>
            <a:endParaRPr lang="sv-S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640712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1340769"/>
            <a:ext cx="7772400" cy="2259682"/>
          </a:xfrm>
        </p:spPr>
        <p:txBody>
          <a:bodyPr>
            <a:noAutofit/>
          </a:bodyPr>
          <a:lstStyle>
            <a:lvl1pPr algn="ctr">
              <a:lnSpc>
                <a:spcPts val="7200"/>
              </a:lnSpc>
              <a:defRPr sz="6500">
                <a:solidFill>
                  <a:srgbClr val="E4EFD8"/>
                </a:solidFill>
                <a:latin typeface="Palatino Linotype" pitchFamily="18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645024"/>
            <a:ext cx="6400800" cy="1656183"/>
          </a:xfrm>
        </p:spPr>
        <p:txBody>
          <a:bodyPr>
            <a:normAutofit/>
          </a:bodyPr>
          <a:lstStyle>
            <a:lvl1pPr marL="0" indent="0" algn="ctr">
              <a:lnSpc>
                <a:spcPts val="2100"/>
              </a:lnSpc>
              <a:buNone/>
              <a:defRPr sz="1600" b="1" spc="1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dirty="0" smtClean="0"/>
              <a:t>Klicka här för att ändra format på underrubrik i bakgrunden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C510-258B-40AD-8DD9-C464B14C3EB8}" type="datetimeFigureOut">
              <a:rPr lang="sv-SE" smtClean="0"/>
              <a:pPr/>
              <a:t>2013-05-13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C5E8-927E-43C1-9F36-5121B6F1A599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8057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187624" y="850702"/>
            <a:ext cx="7499176" cy="1570186"/>
          </a:xfrm>
        </p:spPr>
        <p:txBody>
          <a:bodyPr anchor="t">
            <a:normAutofit/>
          </a:bodyPr>
          <a:lstStyle>
            <a:lvl1pPr>
              <a:lnSpc>
                <a:spcPts val="4700"/>
              </a:lnSpc>
              <a:defRPr sz="3600">
                <a:solidFill>
                  <a:srgbClr val="007595"/>
                </a:solidFill>
                <a:latin typeface="Palatino Linotype" pitchFamily="18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1979712" y="2420888"/>
            <a:ext cx="6707088" cy="3096344"/>
          </a:xfrm>
        </p:spPr>
        <p:txBody>
          <a:bodyPr>
            <a:normAutofit/>
          </a:bodyPr>
          <a:lstStyle>
            <a:lvl1pPr>
              <a:lnSpc>
                <a:spcPts val="2600"/>
              </a:lnSpc>
              <a:defRPr sz="1800"/>
            </a:lvl1pPr>
            <a:lvl2pPr>
              <a:lnSpc>
                <a:spcPts val="2600"/>
              </a:lnSpc>
              <a:defRPr sz="1800"/>
            </a:lvl2pPr>
            <a:lvl3pPr>
              <a:lnSpc>
                <a:spcPts val="2600"/>
              </a:lnSpc>
              <a:defRPr sz="1800"/>
            </a:lvl3pPr>
            <a:lvl4pPr>
              <a:lnSpc>
                <a:spcPts val="2600"/>
              </a:lnSpc>
              <a:defRPr sz="1800"/>
            </a:lvl4pPr>
            <a:lvl5pPr>
              <a:lnSpc>
                <a:spcPts val="2600"/>
              </a:lnSpc>
              <a:defRPr sz="1800"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C510-258B-40AD-8DD9-C464B14C3EB8}" type="datetimeFigureOut">
              <a:rPr lang="sv-SE" smtClean="0"/>
              <a:pPr/>
              <a:t>2013-05-13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C5E8-927E-43C1-9F36-5121B6F1A599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2567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187624" y="850702"/>
            <a:ext cx="7499176" cy="922114"/>
          </a:xfrm>
        </p:spPr>
        <p:txBody>
          <a:bodyPr anchor="t">
            <a:normAutofit/>
          </a:bodyPr>
          <a:lstStyle>
            <a:lvl1pPr>
              <a:lnSpc>
                <a:spcPts val="4700"/>
              </a:lnSpc>
              <a:defRPr sz="3600">
                <a:solidFill>
                  <a:srgbClr val="007595"/>
                </a:solidFill>
                <a:latin typeface="Palatino Linotype" pitchFamily="18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1979712" y="1772816"/>
            <a:ext cx="6707088" cy="3528392"/>
          </a:xfrm>
        </p:spPr>
        <p:txBody>
          <a:bodyPr>
            <a:normAutofit/>
          </a:bodyPr>
          <a:lstStyle>
            <a:lvl1pPr>
              <a:lnSpc>
                <a:spcPts val="2600"/>
              </a:lnSpc>
              <a:defRPr sz="1800"/>
            </a:lvl1pPr>
            <a:lvl2pPr>
              <a:lnSpc>
                <a:spcPts val="2600"/>
              </a:lnSpc>
              <a:defRPr sz="1800"/>
            </a:lvl2pPr>
            <a:lvl3pPr>
              <a:lnSpc>
                <a:spcPts val="2600"/>
              </a:lnSpc>
              <a:defRPr sz="1800"/>
            </a:lvl3pPr>
            <a:lvl4pPr>
              <a:lnSpc>
                <a:spcPts val="2600"/>
              </a:lnSpc>
              <a:defRPr sz="1800"/>
            </a:lvl4pPr>
            <a:lvl5pPr>
              <a:lnSpc>
                <a:spcPts val="2600"/>
              </a:lnSpc>
              <a:defRPr sz="1800"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C510-258B-40AD-8DD9-C464B14C3EB8}" type="datetimeFigureOut">
              <a:rPr lang="sv-SE" smtClean="0"/>
              <a:pPr/>
              <a:t>2013-05-13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C5E8-927E-43C1-9F36-5121B6F1A599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72997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187624" y="850702"/>
            <a:ext cx="7499176" cy="922114"/>
          </a:xfrm>
        </p:spPr>
        <p:txBody>
          <a:bodyPr anchor="t">
            <a:normAutofit/>
          </a:bodyPr>
          <a:lstStyle>
            <a:lvl1pPr>
              <a:lnSpc>
                <a:spcPts val="4700"/>
              </a:lnSpc>
              <a:defRPr sz="3600">
                <a:solidFill>
                  <a:srgbClr val="007595"/>
                </a:solidFill>
                <a:latin typeface="Palatino Linotype" pitchFamily="18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716016" y="1772816"/>
            <a:ext cx="3970784" cy="3528392"/>
          </a:xfrm>
        </p:spPr>
        <p:txBody>
          <a:bodyPr>
            <a:normAutofit/>
          </a:bodyPr>
          <a:lstStyle>
            <a:lvl1pPr>
              <a:lnSpc>
                <a:spcPts val="2600"/>
              </a:lnSpc>
              <a:defRPr sz="1800"/>
            </a:lvl1pPr>
            <a:lvl2pPr>
              <a:lnSpc>
                <a:spcPts val="2600"/>
              </a:lnSpc>
              <a:defRPr sz="1800"/>
            </a:lvl2pPr>
            <a:lvl3pPr>
              <a:lnSpc>
                <a:spcPts val="2600"/>
              </a:lnSpc>
              <a:defRPr sz="1800"/>
            </a:lvl3pPr>
            <a:lvl4pPr>
              <a:lnSpc>
                <a:spcPts val="2600"/>
              </a:lnSpc>
              <a:defRPr sz="1800"/>
            </a:lvl4pPr>
            <a:lvl5pPr>
              <a:lnSpc>
                <a:spcPts val="2600"/>
              </a:lnSpc>
              <a:defRPr sz="1800"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C510-258B-40AD-8DD9-C464B14C3EB8}" type="datetimeFigureOut">
              <a:rPr lang="sv-SE" smtClean="0"/>
              <a:pPr/>
              <a:t>2013-05-13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C5E8-927E-43C1-9F36-5121B6F1A599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8" name="Platshållare för bild 7"/>
          <p:cNvSpPr>
            <a:spLocks noGrp="1"/>
          </p:cNvSpPr>
          <p:nvPr>
            <p:ph type="pic" sz="quarter" idx="13"/>
          </p:nvPr>
        </p:nvSpPr>
        <p:spPr>
          <a:xfrm>
            <a:off x="1" y="1908000"/>
            <a:ext cx="4427984" cy="3456856"/>
          </a:xfrm>
        </p:spPr>
        <p:txBody>
          <a:bodyPr/>
          <a:lstStyle/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639463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187624" y="850702"/>
            <a:ext cx="3816424" cy="1354162"/>
          </a:xfrm>
        </p:spPr>
        <p:txBody>
          <a:bodyPr anchor="t">
            <a:normAutofit/>
          </a:bodyPr>
          <a:lstStyle>
            <a:lvl1pPr>
              <a:lnSpc>
                <a:spcPts val="4700"/>
              </a:lnSpc>
              <a:defRPr sz="3600">
                <a:solidFill>
                  <a:srgbClr val="007595"/>
                </a:solidFill>
                <a:latin typeface="Palatino Linotype" pitchFamily="18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1835696" y="2348880"/>
            <a:ext cx="3888432" cy="2952328"/>
          </a:xfrm>
        </p:spPr>
        <p:txBody>
          <a:bodyPr>
            <a:normAutofit/>
          </a:bodyPr>
          <a:lstStyle>
            <a:lvl1pPr>
              <a:lnSpc>
                <a:spcPts val="2600"/>
              </a:lnSpc>
              <a:defRPr sz="1800"/>
            </a:lvl1pPr>
            <a:lvl2pPr>
              <a:lnSpc>
                <a:spcPts val="2600"/>
              </a:lnSpc>
              <a:defRPr sz="1800"/>
            </a:lvl2pPr>
            <a:lvl3pPr>
              <a:lnSpc>
                <a:spcPts val="2600"/>
              </a:lnSpc>
              <a:defRPr sz="1800"/>
            </a:lvl3pPr>
            <a:lvl4pPr>
              <a:lnSpc>
                <a:spcPts val="2600"/>
              </a:lnSpc>
              <a:defRPr sz="1800"/>
            </a:lvl4pPr>
            <a:lvl5pPr>
              <a:lnSpc>
                <a:spcPts val="2600"/>
              </a:lnSpc>
              <a:defRPr sz="1800"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C510-258B-40AD-8DD9-C464B14C3EB8}" type="datetimeFigureOut">
              <a:rPr lang="sv-SE" smtClean="0"/>
              <a:pPr/>
              <a:t>2013-05-13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C5E8-927E-43C1-9F36-5121B6F1A599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8" name="Platshållare för bild 7"/>
          <p:cNvSpPr>
            <a:spLocks noGrp="1"/>
          </p:cNvSpPr>
          <p:nvPr>
            <p:ph type="pic" sz="quarter" idx="13"/>
          </p:nvPr>
        </p:nvSpPr>
        <p:spPr>
          <a:xfrm>
            <a:off x="6012160" y="692696"/>
            <a:ext cx="3131840" cy="4680520"/>
          </a:xfrm>
        </p:spPr>
        <p:txBody>
          <a:bodyPr/>
          <a:lstStyle/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235373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187624" y="850702"/>
            <a:ext cx="6264696" cy="634082"/>
          </a:xfrm>
        </p:spPr>
        <p:txBody>
          <a:bodyPr anchor="t">
            <a:noAutofit/>
          </a:bodyPr>
          <a:lstStyle>
            <a:lvl1pPr>
              <a:lnSpc>
                <a:spcPts val="4700"/>
              </a:lnSpc>
              <a:defRPr sz="2400">
                <a:solidFill>
                  <a:srgbClr val="007595"/>
                </a:solidFill>
                <a:latin typeface="Palatino Linotype" pitchFamily="18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1619672" y="1700808"/>
            <a:ext cx="5904656" cy="3600400"/>
          </a:xfrm>
        </p:spPr>
        <p:txBody>
          <a:bodyPr>
            <a:normAutofit/>
          </a:bodyPr>
          <a:lstStyle>
            <a:lvl1pPr>
              <a:lnSpc>
                <a:spcPts val="2600"/>
              </a:lnSpc>
              <a:defRPr sz="1800"/>
            </a:lvl1pPr>
            <a:lvl2pPr>
              <a:lnSpc>
                <a:spcPts val="2600"/>
              </a:lnSpc>
              <a:defRPr sz="1800"/>
            </a:lvl2pPr>
            <a:lvl3pPr>
              <a:lnSpc>
                <a:spcPts val="2600"/>
              </a:lnSpc>
              <a:defRPr sz="1800"/>
            </a:lvl3pPr>
            <a:lvl4pPr>
              <a:lnSpc>
                <a:spcPts val="2600"/>
              </a:lnSpc>
              <a:defRPr sz="1800"/>
            </a:lvl4pPr>
            <a:lvl5pPr>
              <a:lnSpc>
                <a:spcPts val="2600"/>
              </a:lnSpc>
              <a:defRPr sz="1800"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C510-258B-40AD-8DD9-C464B14C3EB8}" type="datetimeFigureOut">
              <a:rPr lang="sv-SE" smtClean="0"/>
              <a:pPr/>
              <a:t>2013-05-13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C5E8-927E-43C1-9F36-5121B6F1A599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79183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CFF00-8AB1-4FB4-9394-C9F0A4AC571C}" type="datetimeFigureOut">
              <a:rPr lang="sv-SE" smtClean="0"/>
              <a:pPr/>
              <a:t>2013-05-13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02774-EE46-4E68-AF95-236F757154D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6109"/>
          </a:xfrm>
          <a:prstGeom prst="rect">
            <a:avLst/>
          </a:prstGeom>
        </p:spPr>
      </p:pic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0C510-258B-40AD-8DD9-C464B14C3EB8}" type="datetimeFigureOut">
              <a:rPr lang="sv-SE" smtClean="0"/>
              <a:pPr/>
              <a:t>2013-05-13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AC5E8-927E-43C1-9F36-5121B6F1A599}" type="slidenum">
              <a:rPr lang="sv-SE" smtClean="0"/>
              <a:pPr/>
              <a:t>‹#›</a:t>
            </a:fld>
            <a:endParaRPr lang="sv-SE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56011"/>
            <a:ext cx="9144000" cy="1329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013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63" r:id="rId6"/>
    <p:sldLayoutId id="2147483665" r:id="rId7"/>
  </p:sldLayoutIdLst>
  <p:txStyles>
    <p:titleStyle>
      <a:lvl1pPr algn="l" defTabSz="914400" rtl="0" eaLnBrk="1" latinLnBrk="0" hangingPunct="1">
        <a:spcBef>
          <a:spcPct val="0"/>
        </a:spcBef>
        <a:buNone/>
        <a:defRPr lang="sv-SE" sz="4400" kern="1200" smtClean="0">
          <a:solidFill>
            <a:srgbClr val="007595"/>
          </a:solidFill>
          <a:latin typeface="Palatino Linotype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linus@bmsp.se" TargetMode="External"/><Relationship Id="rId2" Type="http://schemas.openxmlformats.org/officeDocument/2006/relationships/hyperlink" Target="mailto:daniel@bmsp.se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hyperlink" Target="http://www.bmsp.se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/>
              <a:t>Baltic Maritime Science Park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 dirty="0" smtClean="0"/>
          </a:p>
          <a:p>
            <a:endParaRPr lang="sv-SE" dirty="0"/>
          </a:p>
        </p:txBody>
      </p:sp>
      <p:sp>
        <p:nvSpPr>
          <p:cNvPr id="5" name="textruta 4"/>
          <p:cNvSpPr txBox="1"/>
          <p:nvPr/>
        </p:nvSpPr>
        <p:spPr>
          <a:xfrm>
            <a:off x="395536" y="5805264"/>
            <a:ext cx="2952328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 b="1" dirty="0" smtClean="0">
                <a:latin typeface="Arial" pitchFamily="34" charset="0"/>
                <a:cs typeface="Arial" pitchFamily="34" charset="0"/>
              </a:rPr>
              <a:t>Baltic Maritime Science Park </a:t>
            </a:r>
            <a:r>
              <a:rPr lang="en-US" sz="9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en-US" sz="900" i="1" dirty="0" smtClean="0">
                <a:latin typeface="Palatino Linotype" pitchFamily="18" charset="0"/>
                <a:cs typeface="Arial" pitchFamily="34" charset="0"/>
              </a:rPr>
              <a:t>an arena for </a:t>
            </a:r>
            <a:br>
              <a:rPr lang="en-US" sz="900" i="1" dirty="0" smtClean="0">
                <a:latin typeface="Palatino Linotype" pitchFamily="18" charset="0"/>
                <a:cs typeface="Arial" pitchFamily="34" charset="0"/>
              </a:rPr>
            </a:br>
            <a:r>
              <a:rPr lang="en-US" sz="900" i="1" dirty="0" smtClean="0">
                <a:latin typeface="Palatino Linotype" pitchFamily="18" charset="0"/>
                <a:cs typeface="Arial" pitchFamily="34" charset="0"/>
              </a:rPr>
              <a:t>the development of innovations and knowledge within maritime safety, security and environment </a:t>
            </a:r>
            <a:br>
              <a:rPr lang="en-US" sz="900" i="1" dirty="0" smtClean="0">
                <a:latin typeface="Palatino Linotype" pitchFamily="18" charset="0"/>
                <a:cs typeface="Arial" pitchFamily="34" charset="0"/>
              </a:rPr>
            </a:br>
            <a:endParaRPr lang="sv-SE" sz="900" i="1" dirty="0">
              <a:latin typeface="Palatino Linotype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3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115616" y="764704"/>
            <a:ext cx="7499176" cy="922114"/>
          </a:xfrm>
        </p:spPr>
        <p:txBody>
          <a:bodyPr>
            <a:normAutofit/>
          </a:bodyPr>
          <a:lstStyle/>
          <a:p>
            <a:r>
              <a:rPr lang="sv-SE" sz="2200" dirty="0"/>
              <a:t>BMSP </a:t>
            </a:r>
            <a:r>
              <a:rPr lang="sv-SE" sz="2200" dirty="0" err="1" smtClean="0"/>
              <a:t>Seminar</a:t>
            </a:r>
            <a:r>
              <a:rPr lang="sv-SE" sz="2200" dirty="0" smtClean="0"/>
              <a:t>, 10 April 2013, Karlskrona</a:t>
            </a:r>
            <a:endParaRPr lang="sv-SE" sz="220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482627" y="1844824"/>
            <a:ext cx="3970784" cy="3528392"/>
          </a:xfrm>
        </p:spPr>
        <p:txBody>
          <a:bodyPr/>
          <a:lstStyle/>
          <a:p>
            <a:endParaRPr lang="sv-SE" dirty="0"/>
          </a:p>
        </p:txBody>
      </p:sp>
      <p:sp>
        <p:nvSpPr>
          <p:cNvPr id="4" name="Platshållare för bild 3"/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72" y="1988840"/>
            <a:ext cx="4884523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497" y="3835871"/>
            <a:ext cx="3800475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524" y="2132856"/>
            <a:ext cx="2455417" cy="1534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733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115616" y="764704"/>
            <a:ext cx="7499176" cy="922114"/>
          </a:xfrm>
        </p:spPr>
        <p:txBody>
          <a:bodyPr>
            <a:normAutofit/>
          </a:bodyPr>
          <a:lstStyle/>
          <a:p>
            <a:r>
              <a:rPr lang="sv-SE" sz="2200" dirty="0"/>
              <a:t>BMSP </a:t>
            </a:r>
            <a:r>
              <a:rPr lang="sv-SE" sz="2200" dirty="0" smtClean="0"/>
              <a:t>”</a:t>
            </a:r>
            <a:r>
              <a:rPr lang="sv-SE" sz="2200" dirty="0" err="1" smtClean="0"/>
              <a:t>Roadtrip</a:t>
            </a:r>
            <a:r>
              <a:rPr lang="sv-SE" sz="2200" dirty="0" smtClean="0"/>
              <a:t>”, April 2013</a:t>
            </a:r>
            <a:endParaRPr lang="sv-SE" sz="220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1187624" y="1700808"/>
            <a:ext cx="4752528" cy="3528392"/>
          </a:xfrm>
        </p:spPr>
        <p:txBody>
          <a:bodyPr/>
          <a:lstStyle/>
          <a:p>
            <a:r>
              <a:rPr lang="sv-SE" dirty="0" smtClean="0"/>
              <a:t>15 meetings in </a:t>
            </a:r>
            <a:r>
              <a:rPr lang="sv-SE" dirty="0" err="1" smtClean="0"/>
              <a:t>five</a:t>
            </a:r>
            <a:r>
              <a:rPr lang="sv-SE" dirty="0" smtClean="0"/>
              <a:t> </a:t>
            </a:r>
            <a:r>
              <a:rPr lang="sv-SE" dirty="0" err="1" smtClean="0"/>
              <a:t>days</a:t>
            </a:r>
            <a:r>
              <a:rPr lang="sv-SE" dirty="0" smtClean="0"/>
              <a:t> in </a:t>
            </a:r>
            <a:r>
              <a:rPr lang="sv-SE" dirty="0" err="1" smtClean="0"/>
              <a:t>three</a:t>
            </a:r>
            <a:r>
              <a:rPr lang="sv-SE" dirty="0" smtClean="0"/>
              <a:t> BSR </a:t>
            </a:r>
            <a:r>
              <a:rPr lang="sv-SE" dirty="0" err="1" smtClean="0"/>
              <a:t>countries</a:t>
            </a:r>
            <a:endParaRPr lang="sv-SE" sz="800" strike="sngStrike" dirty="0" smtClean="0"/>
          </a:p>
          <a:p>
            <a:r>
              <a:rPr lang="sv-SE" dirty="0"/>
              <a:t>C</a:t>
            </a:r>
            <a:r>
              <a:rPr lang="sv-SE" dirty="0" smtClean="0"/>
              <a:t>ommon </a:t>
            </a:r>
            <a:r>
              <a:rPr lang="sv-SE" dirty="0" err="1" smtClean="0"/>
              <a:t>challenges</a:t>
            </a:r>
            <a:r>
              <a:rPr lang="sv-SE" dirty="0" smtClean="0"/>
              <a:t> for the </a:t>
            </a:r>
            <a:r>
              <a:rPr lang="sv-SE" dirty="0" err="1" smtClean="0"/>
              <a:t>future</a:t>
            </a:r>
            <a:endParaRPr lang="sv-SE" sz="800" dirty="0" smtClean="0"/>
          </a:p>
          <a:p>
            <a:r>
              <a:rPr lang="sv-SE" dirty="0" err="1" smtClean="0"/>
              <a:t>Large</a:t>
            </a:r>
            <a:r>
              <a:rPr lang="sv-SE" dirty="0" smtClean="0"/>
              <a:t> </a:t>
            </a:r>
            <a:r>
              <a:rPr lang="sv-SE" dirty="0" err="1" smtClean="0"/>
              <a:t>interest</a:t>
            </a:r>
            <a:r>
              <a:rPr lang="sv-SE" dirty="0" smtClean="0"/>
              <a:t> in co-operation</a:t>
            </a:r>
            <a:endParaRPr lang="sv-SE" sz="800" dirty="0" smtClean="0"/>
          </a:p>
          <a:p>
            <a:r>
              <a:rPr lang="sv-SE" dirty="0" err="1" smtClean="0"/>
              <a:t>Inspiring</a:t>
            </a:r>
            <a:r>
              <a:rPr lang="sv-SE" dirty="0" smtClean="0"/>
              <a:t> Science Parks in Gdynia/Gdansk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7338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2200" dirty="0" smtClean="0"/>
              <a:t>BMSP </a:t>
            </a:r>
            <a:r>
              <a:rPr lang="sv-SE" sz="2200" dirty="0" err="1" smtClean="0"/>
              <a:t>activities</a:t>
            </a:r>
            <a:r>
              <a:rPr lang="sv-SE" sz="2200" dirty="0" smtClean="0"/>
              <a:t> </a:t>
            </a:r>
            <a:r>
              <a:rPr lang="sv-SE" sz="2200" dirty="0" err="1" smtClean="0"/>
              <a:t>since</a:t>
            </a:r>
            <a:r>
              <a:rPr lang="sv-SE" sz="2200" dirty="0" smtClean="0"/>
              <a:t> PAC Meeting in Copenhagen:</a:t>
            </a:r>
            <a:endParaRPr lang="sv-SE" sz="2200" dirty="0"/>
          </a:p>
        </p:txBody>
      </p:sp>
      <p:sp>
        <p:nvSpPr>
          <p:cNvPr id="6" name="textruta 5"/>
          <p:cNvSpPr txBox="1"/>
          <p:nvPr/>
        </p:nvSpPr>
        <p:spPr>
          <a:xfrm>
            <a:off x="1257747" y="1988840"/>
            <a:ext cx="64807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sv-SE" dirty="0" err="1" smtClean="0"/>
              <a:t>Maritime</a:t>
            </a:r>
            <a:r>
              <a:rPr lang="sv-SE" dirty="0" smtClean="0"/>
              <a:t> </a:t>
            </a:r>
            <a:r>
              <a:rPr lang="sv-SE" dirty="0" err="1" smtClean="0"/>
              <a:t>Academies</a:t>
            </a:r>
            <a:r>
              <a:rPr lang="sv-SE" dirty="0" smtClean="0"/>
              <a:t> </a:t>
            </a:r>
            <a:r>
              <a:rPr lang="sv-SE" dirty="0" err="1" smtClean="0"/>
              <a:t>Network</a:t>
            </a:r>
            <a:r>
              <a:rPr lang="sv-SE" dirty="0" smtClean="0"/>
              <a:t> Workshop, Kalmar, Dec 2012</a:t>
            </a:r>
          </a:p>
          <a:p>
            <a:pPr marL="285750" indent="-285750">
              <a:buFont typeface="Arial" charset="0"/>
              <a:buChar char="•"/>
            </a:pPr>
            <a:endParaRPr lang="sv-SE" dirty="0"/>
          </a:p>
          <a:p>
            <a:pPr marL="285750" indent="-285750">
              <a:buFont typeface="Arial" charset="0"/>
              <a:buChar char="•"/>
            </a:pPr>
            <a:r>
              <a:rPr lang="sv-SE" dirty="0" smtClean="0"/>
              <a:t>BMSP/PRV Workshop, Karlskrona, Jan 2013</a:t>
            </a:r>
          </a:p>
          <a:p>
            <a:pPr marL="285750" indent="-285750">
              <a:buFont typeface="Arial" charset="0"/>
              <a:buChar char="•"/>
            </a:pPr>
            <a:endParaRPr lang="sv-SE" dirty="0"/>
          </a:p>
          <a:p>
            <a:pPr marL="285750" indent="-285750">
              <a:buFont typeface="Arial" charset="0"/>
              <a:buChar char="•"/>
            </a:pPr>
            <a:r>
              <a:rPr lang="sv-SE" dirty="0" smtClean="0"/>
              <a:t>BMSP </a:t>
            </a:r>
            <a:r>
              <a:rPr lang="sv-SE" dirty="0" err="1" smtClean="0"/>
              <a:t>Seminar</a:t>
            </a:r>
            <a:r>
              <a:rPr lang="sv-SE" dirty="0" smtClean="0"/>
              <a:t>, Karlskrona, April 2013</a:t>
            </a:r>
          </a:p>
          <a:p>
            <a:endParaRPr lang="sv-SE" dirty="0" smtClean="0"/>
          </a:p>
          <a:p>
            <a:pPr marL="285750" indent="-285750">
              <a:buFont typeface="Arial" charset="0"/>
              <a:buChar char="•"/>
            </a:pPr>
            <a:r>
              <a:rPr lang="sv-SE" dirty="0" smtClean="0"/>
              <a:t>BMSP </a:t>
            </a:r>
            <a:r>
              <a:rPr lang="sv-SE" dirty="0" err="1" smtClean="0"/>
              <a:t>Oil</a:t>
            </a:r>
            <a:r>
              <a:rPr lang="sv-SE" dirty="0" smtClean="0"/>
              <a:t> Spill </a:t>
            </a:r>
            <a:r>
              <a:rPr lang="sv-SE" dirty="0" err="1" smtClean="0"/>
              <a:t>Seminar</a:t>
            </a:r>
            <a:r>
              <a:rPr lang="sv-SE" dirty="0" smtClean="0"/>
              <a:t>, Riga, April 2013</a:t>
            </a:r>
          </a:p>
          <a:p>
            <a:pPr marL="285750" indent="-285750">
              <a:buFont typeface="Arial" charset="0"/>
              <a:buChar char="•"/>
            </a:pPr>
            <a:endParaRPr lang="sv-SE" dirty="0"/>
          </a:p>
          <a:p>
            <a:pPr marL="285750" indent="-285750">
              <a:buFont typeface="Arial" charset="0"/>
              <a:buChar char="•"/>
            </a:pPr>
            <a:r>
              <a:rPr lang="sv-SE" dirty="0" smtClean="0"/>
              <a:t>Partner visits </a:t>
            </a:r>
            <a:r>
              <a:rPr lang="sv-SE" dirty="0" err="1" smtClean="0"/>
              <a:t>to</a:t>
            </a:r>
            <a:r>
              <a:rPr lang="sv-SE" dirty="0" smtClean="0"/>
              <a:t> Sankt Petersburg</a:t>
            </a:r>
            <a:r>
              <a:rPr lang="sv-SE" smtClean="0"/>
              <a:t>, Klaipeda and Kiel</a:t>
            </a:r>
            <a:endParaRPr lang="sv-SE" dirty="0" smtClean="0"/>
          </a:p>
          <a:p>
            <a:endParaRPr lang="sv-SE" dirty="0"/>
          </a:p>
          <a:p>
            <a:pPr marL="285750" indent="-285750">
              <a:buFont typeface="Arial" charset="0"/>
              <a:buChar char="•"/>
            </a:pPr>
            <a:endParaRPr lang="sv-SE" dirty="0" smtClean="0"/>
          </a:p>
          <a:p>
            <a:pPr marL="285750" indent="-285750">
              <a:buFont typeface="Arial" charset="0"/>
              <a:buChar char="•"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9469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2200" dirty="0" smtClean="0"/>
              <a:t>BMSP </a:t>
            </a:r>
            <a:r>
              <a:rPr lang="sv-SE" sz="2200" dirty="0" err="1" smtClean="0"/>
              <a:t>upcoming</a:t>
            </a:r>
            <a:r>
              <a:rPr lang="sv-SE" sz="2200" dirty="0" smtClean="0"/>
              <a:t> </a:t>
            </a:r>
            <a:r>
              <a:rPr lang="sv-SE" sz="2200" dirty="0" err="1" smtClean="0"/>
              <a:t>activities</a:t>
            </a:r>
            <a:r>
              <a:rPr lang="sv-SE" sz="2200" dirty="0" smtClean="0"/>
              <a:t>:</a:t>
            </a:r>
            <a:endParaRPr lang="sv-SE" sz="2200" dirty="0"/>
          </a:p>
        </p:txBody>
      </p:sp>
      <p:sp>
        <p:nvSpPr>
          <p:cNvPr id="6" name="textruta 5"/>
          <p:cNvSpPr txBox="1"/>
          <p:nvPr/>
        </p:nvSpPr>
        <p:spPr>
          <a:xfrm>
            <a:off x="1257746" y="1988840"/>
            <a:ext cx="669862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sv-SE" dirty="0" smtClean="0"/>
              <a:t>BMSP Workshop, EU </a:t>
            </a:r>
            <a:r>
              <a:rPr lang="sv-SE" dirty="0" err="1" smtClean="0"/>
              <a:t>Maritime</a:t>
            </a:r>
            <a:r>
              <a:rPr lang="sv-SE" dirty="0" smtClean="0"/>
              <a:t> Day, Valletta, 21-22 May</a:t>
            </a:r>
          </a:p>
          <a:p>
            <a:pPr marL="285750" indent="-285750">
              <a:buFont typeface="Arial" charset="0"/>
              <a:buChar char="•"/>
            </a:pPr>
            <a:endParaRPr lang="sv-SE" dirty="0"/>
          </a:p>
          <a:p>
            <a:pPr marL="285750" indent="-285750">
              <a:buFont typeface="Arial" charset="0"/>
              <a:buChar char="•"/>
            </a:pPr>
            <a:r>
              <a:rPr lang="sv-SE" dirty="0" smtClean="0"/>
              <a:t>BMSP </a:t>
            </a:r>
            <a:r>
              <a:rPr lang="sv-SE" dirty="0" err="1" smtClean="0"/>
              <a:t>Oil</a:t>
            </a:r>
            <a:r>
              <a:rPr lang="sv-SE" dirty="0" smtClean="0"/>
              <a:t> Spill </a:t>
            </a:r>
            <a:r>
              <a:rPr lang="sv-SE" dirty="0" err="1" smtClean="0"/>
              <a:t>Seminar</a:t>
            </a:r>
            <a:r>
              <a:rPr lang="sv-SE" dirty="0" smtClean="0"/>
              <a:t>, Klaipeda, 29 May</a:t>
            </a:r>
          </a:p>
          <a:p>
            <a:pPr marL="285750" indent="-285750">
              <a:buFont typeface="Arial" charset="0"/>
              <a:buChar char="•"/>
            </a:pPr>
            <a:endParaRPr lang="sv-SE" dirty="0"/>
          </a:p>
          <a:p>
            <a:pPr marL="285750" indent="-285750">
              <a:buFont typeface="Arial" charset="0"/>
              <a:buChar char="•"/>
            </a:pPr>
            <a:r>
              <a:rPr lang="sv-SE" dirty="0" smtClean="0"/>
              <a:t>Almedals </a:t>
            </a:r>
            <a:r>
              <a:rPr lang="sv-SE" dirty="0" err="1" smtClean="0"/>
              <a:t>Week</a:t>
            </a:r>
            <a:r>
              <a:rPr lang="sv-SE" dirty="0" smtClean="0"/>
              <a:t>, 2013 </a:t>
            </a:r>
            <a:r>
              <a:rPr lang="sv-SE" dirty="0" smtClean="0">
                <a:sym typeface="Wingdings" pitchFamily="2" charset="2"/>
              </a:rPr>
              <a:t> </a:t>
            </a:r>
            <a:r>
              <a:rPr lang="sv-SE" dirty="0" err="1" smtClean="0">
                <a:sym typeface="Wingdings" pitchFamily="2" charset="2"/>
              </a:rPr>
              <a:t>two</a:t>
            </a:r>
            <a:r>
              <a:rPr lang="sv-SE" dirty="0" smtClean="0">
                <a:sym typeface="Wingdings" pitchFamily="2" charset="2"/>
              </a:rPr>
              <a:t> different seminars</a:t>
            </a:r>
          </a:p>
          <a:p>
            <a:pPr marL="285750" indent="-285750">
              <a:buFont typeface="Arial" charset="0"/>
              <a:buChar char="•"/>
            </a:pPr>
            <a:endParaRPr lang="sv-SE" dirty="0">
              <a:sym typeface="Wingdings" pitchFamily="2" charset="2"/>
            </a:endParaRPr>
          </a:p>
          <a:p>
            <a:pPr marL="285750" indent="-285750">
              <a:buFont typeface="Arial" charset="0"/>
              <a:buChar char="•"/>
            </a:pPr>
            <a:r>
              <a:rPr lang="sv-SE" dirty="0" smtClean="0">
                <a:sym typeface="Wingdings" pitchFamily="2" charset="2"/>
              </a:rPr>
              <a:t>BMSP </a:t>
            </a:r>
            <a:r>
              <a:rPr lang="sv-SE" dirty="0" err="1" smtClean="0">
                <a:sym typeface="Wingdings" pitchFamily="2" charset="2"/>
              </a:rPr>
              <a:t>Oil</a:t>
            </a:r>
            <a:r>
              <a:rPr lang="sv-SE" dirty="0" smtClean="0">
                <a:sym typeface="Wingdings" pitchFamily="2" charset="2"/>
              </a:rPr>
              <a:t> Spill </a:t>
            </a:r>
            <a:r>
              <a:rPr lang="sv-SE" dirty="0" err="1" smtClean="0">
                <a:sym typeface="Wingdings" pitchFamily="2" charset="2"/>
              </a:rPr>
              <a:t>Seminar</a:t>
            </a:r>
            <a:r>
              <a:rPr lang="sv-SE" dirty="0" smtClean="0">
                <a:sym typeface="Wingdings" pitchFamily="2" charset="2"/>
              </a:rPr>
              <a:t>, Tallinn, </a:t>
            </a:r>
            <a:r>
              <a:rPr lang="sv-SE" dirty="0" err="1" smtClean="0">
                <a:sym typeface="Wingdings" pitchFamily="2" charset="2"/>
              </a:rPr>
              <a:t>Sept</a:t>
            </a:r>
            <a:r>
              <a:rPr lang="sv-SE" dirty="0" smtClean="0">
                <a:sym typeface="Wingdings" pitchFamily="2" charset="2"/>
              </a:rPr>
              <a:t>/</a:t>
            </a:r>
            <a:r>
              <a:rPr lang="sv-SE" dirty="0" err="1" smtClean="0">
                <a:sym typeface="Wingdings" pitchFamily="2" charset="2"/>
              </a:rPr>
              <a:t>Oct</a:t>
            </a:r>
            <a:endParaRPr lang="sv-SE" dirty="0" smtClean="0">
              <a:sym typeface="Wingdings" pitchFamily="2" charset="2"/>
            </a:endParaRPr>
          </a:p>
          <a:p>
            <a:pPr marL="285750" indent="-285750">
              <a:buFont typeface="Arial" charset="0"/>
              <a:buChar char="•"/>
            </a:pPr>
            <a:endParaRPr lang="sv-SE" dirty="0">
              <a:sym typeface="Wingdings" pitchFamily="2" charset="2"/>
            </a:endParaRPr>
          </a:p>
          <a:p>
            <a:pPr marL="285750" indent="-285750">
              <a:buFont typeface="Arial" charset="0"/>
              <a:buChar char="•"/>
            </a:pPr>
            <a:r>
              <a:rPr lang="sv-SE" dirty="0" smtClean="0">
                <a:sym typeface="Wingdings" pitchFamily="2" charset="2"/>
              </a:rPr>
              <a:t>BMSP </a:t>
            </a:r>
            <a:r>
              <a:rPr lang="sv-SE" dirty="0" err="1" smtClean="0">
                <a:sym typeface="Wingdings" pitchFamily="2" charset="2"/>
              </a:rPr>
              <a:t>Seminar</a:t>
            </a:r>
            <a:r>
              <a:rPr lang="sv-SE" dirty="0" smtClean="0">
                <a:sym typeface="Wingdings" pitchFamily="2" charset="2"/>
              </a:rPr>
              <a:t> ”back </a:t>
            </a:r>
            <a:r>
              <a:rPr lang="sv-SE" dirty="0" err="1" smtClean="0">
                <a:sym typeface="Wingdings" pitchFamily="2" charset="2"/>
              </a:rPr>
              <a:t>to</a:t>
            </a:r>
            <a:r>
              <a:rPr lang="sv-SE" dirty="0" smtClean="0">
                <a:sym typeface="Wingdings" pitchFamily="2" charset="2"/>
              </a:rPr>
              <a:t> back” EUSBSR </a:t>
            </a:r>
            <a:r>
              <a:rPr lang="sv-SE" dirty="0" err="1" smtClean="0">
                <a:sym typeface="Wingdings" pitchFamily="2" charset="2"/>
              </a:rPr>
              <a:t>Annual</a:t>
            </a:r>
            <a:r>
              <a:rPr lang="sv-SE" dirty="0" smtClean="0">
                <a:sym typeface="Wingdings" pitchFamily="2" charset="2"/>
              </a:rPr>
              <a:t> Forum, Vilnius, Nov</a:t>
            </a:r>
            <a:endParaRPr lang="sv-SE" dirty="0" smtClean="0"/>
          </a:p>
          <a:p>
            <a:pPr marL="285750" indent="-285750">
              <a:buFont typeface="Arial" charset="0"/>
              <a:buChar char="•"/>
            </a:pPr>
            <a:endParaRPr lang="sv-SE" dirty="0" smtClean="0"/>
          </a:p>
          <a:p>
            <a:pPr marL="285750" indent="-285750">
              <a:buFont typeface="Arial" charset="0"/>
              <a:buChar char="•"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79730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BMSP </a:t>
            </a:r>
            <a:r>
              <a:rPr lang="sv-SE" dirty="0" err="1" smtClean="0"/>
              <a:t>Secretariat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1331640" y="1988840"/>
            <a:ext cx="6707088" cy="3096344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Clr>
                <a:srgbClr val="DA5341"/>
              </a:buClr>
              <a:buNone/>
              <a:defRPr/>
            </a:pPr>
            <a:r>
              <a:rPr lang="en-GB" b="1" dirty="0" smtClean="0">
                <a:solidFill>
                  <a:prstClr val="black"/>
                </a:solidFill>
                <a:latin typeface="Century Gothic" pitchFamily="34" charset="0"/>
              </a:rPr>
              <a:t>	Daniel </a:t>
            </a:r>
            <a:r>
              <a:rPr lang="en-GB" b="1" dirty="0" err="1" smtClean="0">
                <a:solidFill>
                  <a:prstClr val="black"/>
                </a:solidFill>
                <a:latin typeface="Century Gothic" pitchFamily="34" charset="0"/>
              </a:rPr>
              <a:t>Sköld</a:t>
            </a:r>
            <a:endParaRPr lang="en-GB" b="1" dirty="0" smtClean="0">
              <a:solidFill>
                <a:prstClr val="black"/>
              </a:solidFill>
              <a:latin typeface="Century Gothic" pitchFamily="34" charset="0"/>
            </a:endParaRPr>
          </a:p>
          <a:p>
            <a:pPr>
              <a:lnSpc>
                <a:spcPct val="80000"/>
              </a:lnSpc>
              <a:buClr>
                <a:srgbClr val="DA5341"/>
              </a:buClr>
              <a:buNone/>
              <a:defRPr/>
            </a:pPr>
            <a:r>
              <a:rPr lang="en-GB" b="1" dirty="0" smtClean="0">
                <a:solidFill>
                  <a:prstClr val="black"/>
                </a:solidFill>
                <a:latin typeface="Century Gothic" pitchFamily="34" charset="0"/>
              </a:rPr>
              <a:t>	</a:t>
            </a:r>
            <a:r>
              <a:rPr lang="en-GB" dirty="0" smtClean="0">
                <a:solidFill>
                  <a:prstClr val="black"/>
                </a:solidFill>
              </a:rPr>
              <a:t>+46 762 46 27 00</a:t>
            </a:r>
            <a:endParaRPr lang="en-GB" b="1" dirty="0" smtClean="0">
              <a:solidFill>
                <a:prstClr val="black"/>
              </a:solidFill>
            </a:endParaRPr>
          </a:p>
          <a:p>
            <a:pPr>
              <a:lnSpc>
                <a:spcPct val="80000"/>
              </a:lnSpc>
              <a:buClr>
                <a:srgbClr val="DA5341"/>
              </a:buClr>
              <a:buNone/>
              <a:defRPr/>
            </a:pPr>
            <a:r>
              <a:rPr lang="en-GB" dirty="0" smtClean="0">
                <a:solidFill>
                  <a:prstClr val="black"/>
                </a:solidFill>
              </a:rPr>
              <a:t>	</a:t>
            </a:r>
            <a:r>
              <a:rPr lang="en-GB" dirty="0" smtClean="0">
                <a:solidFill>
                  <a:prstClr val="black"/>
                </a:solidFill>
                <a:hlinkClick r:id="rId2"/>
              </a:rPr>
              <a:t>daniel@bmsp.se</a:t>
            </a:r>
            <a:r>
              <a:rPr lang="en-GB" dirty="0" smtClean="0">
                <a:solidFill>
                  <a:prstClr val="black"/>
                </a:solidFill>
              </a:rPr>
              <a:t> </a:t>
            </a:r>
            <a:endParaRPr lang="en-GB" b="1" dirty="0" smtClean="0">
              <a:solidFill>
                <a:prstClr val="black"/>
              </a:solidFill>
            </a:endParaRPr>
          </a:p>
          <a:p>
            <a:pPr>
              <a:lnSpc>
                <a:spcPct val="80000"/>
              </a:lnSpc>
              <a:buClr>
                <a:srgbClr val="DA5341"/>
              </a:buClr>
              <a:buNone/>
              <a:defRPr/>
            </a:pPr>
            <a:endParaRPr lang="en-GB" b="1" dirty="0" smtClean="0">
              <a:solidFill>
                <a:prstClr val="black"/>
              </a:solidFill>
              <a:latin typeface="Century Gothic" pitchFamily="34" charset="0"/>
            </a:endParaRPr>
          </a:p>
          <a:p>
            <a:pPr>
              <a:lnSpc>
                <a:spcPct val="80000"/>
              </a:lnSpc>
              <a:buClr>
                <a:srgbClr val="DA5341"/>
              </a:buClr>
              <a:buNone/>
              <a:defRPr/>
            </a:pPr>
            <a:r>
              <a:rPr lang="en-GB" b="1" dirty="0" smtClean="0">
                <a:solidFill>
                  <a:prstClr val="black"/>
                </a:solidFill>
                <a:latin typeface="Century Gothic" pitchFamily="34" charset="0"/>
              </a:rPr>
              <a:t>	</a:t>
            </a:r>
            <a:r>
              <a:rPr lang="en-GB" b="1" dirty="0" err="1" smtClean="0">
                <a:solidFill>
                  <a:prstClr val="black"/>
                </a:solidFill>
              </a:rPr>
              <a:t>Linus</a:t>
            </a:r>
            <a:r>
              <a:rPr lang="en-GB" b="1" dirty="0" smtClean="0">
                <a:solidFill>
                  <a:prstClr val="black"/>
                </a:solidFill>
              </a:rPr>
              <a:t> </a:t>
            </a:r>
            <a:r>
              <a:rPr lang="en-GB" b="1" dirty="0">
                <a:solidFill>
                  <a:prstClr val="black"/>
                </a:solidFill>
              </a:rPr>
              <a:t>Karlsson</a:t>
            </a:r>
          </a:p>
          <a:p>
            <a:pPr>
              <a:lnSpc>
                <a:spcPct val="80000"/>
              </a:lnSpc>
              <a:buClr>
                <a:srgbClr val="DA5341"/>
              </a:buClr>
              <a:buNone/>
              <a:defRPr/>
            </a:pPr>
            <a:r>
              <a:rPr lang="en-GB" dirty="0">
                <a:solidFill>
                  <a:prstClr val="black"/>
                </a:solidFill>
              </a:rPr>
              <a:t>	</a:t>
            </a:r>
            <a:r>
              <a:rPr lang="en-GB" dirty="0" smtClean="0">
                <a:solidFill>
                  <a:prstClr val="black"/>
                </a:solidFill>
              </a:rPr>
              <a:t>+</a:t>
            </a:r>
            <a:r>
              <a:rPr lang="en-GB" dirty="0">
                <a:solidFill>
                  <a:prstClr val="black"/>
                </a:solidFill>
              </a:rPr>
              <a:t>46 455 32 20 </a:t>
            </a:r>
            <a:r>
              <a:rPr lang="en-GB" dirty="0" smtClean="0">
                <a:solidFill>
                  <a:prstClr val="black"/>
                </a:solidFill>
              </a:rPr>
              <a:t>41</a:t>
            </a:r>
          </a:p>
          <a:p>
            <a:pPr>
              <a:lnSpc>
                <a:spcPct val="80000"/>
              </a:lnSpc>
              <a:buClr>
                <a:srgbClr val="DA5341"/>
              </a:buClr>
              <a:buNone/>
              <a:defRPr/>
            </a:pPr>
            <a:r>
              <a:rPr lang="en-GB" dirty="0">
                <a:solidFill>
                  <a:prstClr val="black"/>
                </a:solidFill>
              </a:rPr>
              <a:t>	</a:t>
            </a:r>
            <a:r>
              <a:rPr lang="en-GB" dirty="0">
                <a:solidFill>
                  <a:prstClr val="black"/>
                </a:solidFill>
                <a:hlinkClick r:id="rId3"/>
              </a:rPr>
              <a:t>linus@bmsp.se</a:t>
            </a:r>
            <a:r>
              <a:rPr lang="en-GB" dirty="0">
                <a:solidFill>
                  <a:prstClr val="black"/>
                </a:solidFill>
              </a:rPr>
              <a:t> </a:t>
            </a:r>
            <a:br>
              <a:rPr lang="en-GB" dirty="0">
                <a:solidFill>
                  <a:prstClr val="black"/>
                </a:solidFill>
              </a:rPr>
            </a:br>
            <a:endParaRPr lang="en-GB" dirty="0" smtClean="0">
              <a:solidFill>
                <a:prstClr val="black"/>
              </a:solidFill>
            </a:endParaRPr>
          </a:p>
          <a:p>
            <a:pPr>
              <a:lnSpc>
                <a:spcPct val="80000"/>
              </a:lnSpc>
              <a:buClr>
                <a:srgbClr val="DA5341"/>
              </a:buClr>
              <a:buNone/>
              <a:defRPr/>
            </a:pPr>
            <a:endParaRPr lang="en-GB" dirty="0">
              <a:solidFill>
                <a:prstClr val="black"/>
              </a:solidFill>
            </a:endParaRPr>
          </a:p>
          <a:p>
            <a:pPr>
              <a:lnSpc>
                <a:spcPct val="80000"/>
              </a:lnSpc>
              <a:buClr>
                <a:srgbClr val="DA5341"/>
              </a:buClr>
              <a:buNone/>
              <a:defRPr/>
            </a:pPr>
            <a:r>
              <a:rPr lang="en-GB" sz="3600" dirty="0" smtClean="0">
                <a:solidFill>
                  <a:prstClr val="black"/>
                </a:solidFill>
                <a:hlinkClick r:id="rId4"/>
              </a:rPr>
              <a:t>www.bmsp.se</a:t>
            </a:r>
            <a:r>
              <a:rPr lang="en-GB" sz="3600" dirty="0" smtClean="0">
                <a:solidFill>
                  <a:prstClr val="black"/>
                </a:solidFill>
              </a:rPr>
              <a:t> </a:t>
            </a:r>
            <a:endParaRPr lang="en-GB" dirty="0">
              <a:solidFill>
                <a:prstClr val="black"/>
              </a:solidFill>
            </a:endParaRPr>
          </a:p>
          <a:p>
            <a:endParaRPr lang="sv-SE" dirty="0"/>
          </a:p>
        </p:txBody>
      </p:sp>
      <p:pic>
        <p:nvPicPr>
          <p:cNvPr id="4" name="Picture 4" descr="pr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36891" y="476672"/>
            <a:ext cx="340711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319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>
              <a:solidFill>
                <a:prstClr val="black"/>
              </a:solidFill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sv-SE" sz="1100" smtClean="0">
                <a:solidFill>
                  <a:prstClr val="black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  </a:t>
            </a:r>
            <a:endParaRPr lang="sv-SE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1504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sv-SE" sz="1100" smtClean="0">
                <a:solidFill>
                  <a:prstClr val="black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  </a:t>
            </a:r>
            <a:endParaRPr lang="sv-SE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2066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sv-SE" sz="1100" smtClean="0">
                <a:solidFill>
                  <a:prstClr val="black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  </a:t>
            </a:r>
            <a:endParaRPr lang="sv-SE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2457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sv-SE" sz="1100" smtClean="0">
                <a:solidFill>
                  <a:prstClr val="black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  </a:t>
            </a:r>
            <a:endParaRPr lang="sv-SE" smtClean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7756" y="2708920"/>
            <a:ext cx="1944216" cy="864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16" name="Picture 20" descr="BTH logoty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212976"/>
            <a:ext cx="1152525" cy="1152526"/>
          </a:xfrm>
          <a:prstGeom prst="rect">
            <a:avLst/>
          </a:prstGeom>
          <a:noFill/>
        </p:spPr>
      </p:pic>
      <p:pic>
        <p:nvPicPr>
          <p:cNvPr id="2" name="Bildobjekt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699" y="1350514"/>
            <a:ext cx="3281183" cy="900854"/>
          </a:xfrm>
          <a:prstGeom prst="rect">
            <a:avLst/>
          </a:prstGeom>
        </p:spPr>
      </p:pic>
      <p:pic>
        <p:nvPicPr>
          <p:cNvPr id="4" name="Bildobjekt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174" y="3724366"/>
            <a:ext cx="3420708" cy="608741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350515"/>
            <a:ext cx="2673811" cy="864764"/>
          </a:xfrm>
          <a:prstGeom prst="rect">
            <a:avLst/>
          </a:prstGeom>
        </p:spPr>
      </p:pic>
      <p:sp>
        <p:nvSpPr>
          <p:cNvPr id="12" name="textruta 11"/>
          <p:cNvSpPr txBox="1"/>
          <p:nvPr/>
        </p:nvSpPr>
        <p:spPr>
          <a:xfrm>
            <a:off x="395536" y="692696"/>
            <a:ext cx="3150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dirty="0" err="1" smtClean="0">
                <a:solidFill>
                  <a:schemeClr val="accent6">
                    <a:lumMod val="50000"/>
                  </a:schemeClr>
                </a:solidFill>
              </a:rPr>
              <a:t>Founding</a:t>
            </a:r>
            <a:r>
              <a:rPr lang="sv-SE" sz="2400" b="1" dirty="0" smtClean="0">
                <a:solidFill>
                  <a:schemeClr val="accent6">
                    <a:lumMod val="50000"/>
                  </a:schemeClr>
                </a:solidFill>
              </a:rPr>
              <a:t> organisations</a:t>
            </a:r>
            <a:endParaRPr lang="sv-SE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1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ubrik 7"/>
          <p:cNvSpPr>
            <a:spLocks noGrp="1"/>
          </p:cNvSpPr>
          <p:nvPr>
            <p:ph type="title"/>
          </p:nvPr>
        </p:nvSpPr>
        <p:spPr>
          <a:xfrm>
            <a:off x="1187624" y="620688"/>
            <a:ext cx="7499176" cy="1570186"/>
          </a:xfrm>
        </p:spPr>
        <p:txBody>
          <a:bodyPr/>
          <a:lstStyle/>
          <a:p>
            <a:r>
              <a:rPr lang="sv-SE" dirty="0" err="1" smtClean="0"/>
              <a:t>Improving</a:t>
            </a:r>
            <a:r>
              <a:rPr lang="sv-SE" dirty="0" smtClean="0"/>
              <a:t> Maritime </a:t>
            </a:r>
            <a:r>
              <a:rPr lang="sv-SE" dirty="0" err="1" smtClean="0"/>
              <a:t>Safety</a:t>
            </a:r>
            <a:r>
              <a:rPr lang="sv-SE" dirty="0" smtClean="0"/>
              <a:t> </a:t>
            </a:r>
            <a:r>
              <a:rPr lang="sv-SE" dirty="0" err="1" smtClean="0"/>
              <a:t>through</a:t>
            </a:r>
            <a:r>
              <a:rPr lang="sv-SE" dirty="0" smtClean="0"/>
              <a:t> Research and Innovations</a:t>
            </a:r>
            <a:endParaRPr lang="sv-SE" dirty="0"/>
          </a:p>
        </p:txBody>
      </p:sp>
      <p:sp>
        <p:nvSpPr>
          <p:cNvPr id="9" name="Platshållare för innehåll 8"/>
          <p:cNvSpPr>
            <a:spLocks noGrp="1"/>
          </p:cNvSpPr>
          <p:nvPr>
            <p:ph idx="1"/>
          </p:nvPr>
        </p:nvSpPr>
        <p:spPr>
          <a:xfrm>
            <a:off x="1979712" y="2132856"/>
            <a:ext cx="6707088" cy="3384376"/>
          </a:xfrm>
        </p:spPr>
        <p:txBody>
          <a:bodyPr tIns="36000" bIns="0">
            <a:normAutofit/>
          </a:bodyPr>
          <a:lstStyle/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sv-SE" sz="2000" dirty="0" err="1" smtClean="0"/>
              <a:t>How</a:t>
            </a:r>
            <a:r>
              <a:rPr lang="sv-SE" sz="2000" dirty="0" smtClean="0"/>
              <a:t> </a:t>
            </a:r>
            <a:r>
              <a:rPr lang="sv-SE" sz="2000" dirty="0" err="1" smtClean="0"/>
              <a:t>do</a:t>
            </a:r>
            <a:r>
              <a:rPr lang="sv-SE" sz="2000" dirty="0" smtClean="0"/>
              <a:t> </a:t>
            </a:r>
            <a:r>
              <a:rPr lang="sv-SE" sz="2000" dirty="0" err="1" smtClean="0"/>
              <a:t>we</a:t>
            </a:r>
            <a:r>
              <a:rPr lang="sv-SE" sz="2000" dirty="0" smtClean="0"/>
              <a:t> best </a:t>
            </a:r>
            <a:r>
              <a:rPr lang="sv-SE" sz="2000" dirty="0" err="1" smtClean="0"/>
              <a:t>collect</a:t>
            </a:r>
            <a:r>
              <a:rPr lang="sv-SE" sz="2000" dirty="0" smtClean="0"/>
              <a:t> and </a:t>
            </a:r>
            <a:r>
              <a:rPr lang="sv-SE" sz="2000" dirty="0" err="1" smtClean="0"/>
              <a:t>combine</a:t>
            </a:r>
            <a:r>
              <a:rPr lang="sv-SE" sz="2000" dirty="0" smtClean="0"/>
              <a:t> </a:t>
            </a:r>
            <a:r>
              <a:rPr lang="sv-SE" sz="2000" dirty="0" err="1" smtClean="0"/>
              <a:t>results</a:t>
            </a:r>
            <a:r>
              <a:rPr lang="sv-SE" sz="2000" dirty="0" smtClean="0"/>
              <a:t> from the </a:t>
            </a:r>
            <a:r>
              <a:rPr lang="sv-SE" sz="2000" dirty="0" err="1" smtClean="0"/>
              <a:t>multitude</a:t>
            </a:r>
            <a:r>
              <a:rPr lang="sv-SE" sz="2000" dirty="0" smtClean="0"/>
              <a:t> of </a:t>
            </a:r>
            <a:r>
              <a:rPr lang="sv-SE" sz="2000" dirty="0" err="1" smtClean="0"/>
              <a:t>ongoing</a:t>
            </a:r>
            <a:r>
              <a:rPr lang="sv-SE" sz="2000" dirty="0" smtClean="0"/>
              <a:t> projects on maritime </a:t>
            </a:r>
            <a:r>
              <a:rPr lang="sv-SE" sz="2000" dirty="0" err="1" smtClean="0"/>
              <a:t>safety</a:t>
            </a:r>
            <a:r>
              <a:rPr lang="sv-SE" sz="2000" dirty="0" smtClean="0"/>
              <a:t>?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endParaRPr lang="sv-SE" sz="2000" dirty="0" smtClean="0"/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sv-SE" sz="2000" dirty="0" err="1" smtClean="0"/>
              <a:t>How</a:t>
            </a:r>
            <a:r>
              <a:rPr lang="sv-SE" sz="2000" dirty="0" smtClean="0"/>
              <a:t> </a:t>
            </a:r>
            <a:r>
              <a:rPr lang="sv-SE" sz="2000" dirty="0" err="1" smtClean="0"/>
              <a:t>do</a:t>
            </a:r>
            <a:r>
              <a:rPr lang="sv-SE" sz="2000" dirty="0" smtClean="0"/>
              <a:t> </a:t>
            </a:r>
            <a:r>
              <a:rPr lang="sv-SE" sz="2000" dirty="0" err="1" smtClean="0"/>
              <a:t>we</a:t>
            </a:r>
            <a:r>
              <a:rPr lang="sv-SE" sz="2000" dirty="0" smtClean="0"/>
              <a:t> </a:t>
            </a:r>
            <a:r>
              <a:rPr lang="sv-SE" sz="2000" dirty="0" err="1" smtClean="0"/>
              <a:t>ensure</a:t>
            </a:r>
            <a:r>
              <a:rPr lang="sv-SE" sz="2000" dirty="0" smtClean="0"/>
              <a:t> the </a:t>
            </a:r>
            <a:r>
              <a:rPr lang="sv-SE" sz="2000" smtClean="0"/>
              <a:t>transference</a:t>
            </a:r>
            <a:r>
              <a:rPr lang="sv-SE" sz="2000" dirty="0" smtClean="0"/>
              <a:t> of project </a:t>
            </a:r>
            <a:r>
              <a:rPr lang="sv-SE" sz="2000" dirty="0" err="1" smtClean="0"/>
              <a:t>results</a:t>
            </a:r>
            <a:r>
              <a:rPr lang="sv-SE" sz="2000" dirty="0" smtClean="0"/>
              <a:t> </a:t>
            </a:r>
            <a:r>
              <a:rPr lang="sv-SE" sz="2000" dirty="0" err="1" smtClean="0"/>
              <a:t>into</a:t>
            </a:r>
            <a:r>
              <a:rPr lang="sv-SE" sz="2000" dirty="0" smtClean="0"/>
              <a:t> innovations and new </a:t>
            </a:r>
            <a:r>
              <a:rPr lang="sv-SE" sz="2000" dirty="0" err="1" smtClean="0"/>
              <a:t>partnerships</a:t>
            </a:r>
            <a:r>
              <a:rPr lang="sv-SE" sz="2000" dirty="0" smtClean="0"/>
              <a:t>?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endParaRPr lang="sv-SE" sz="2000" dirty="0" smtClean="0"/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sv-SE" sz="2000" dirty="0" err="1" smtClean="0"/>
              <a:t>Which</a:t>
            </a:r>
            <a:r>
              <a:rPr lang="sv-SE" sz="2000" dirty="0" smtClean="0"/>
              <a:t> is the </a:t>
            </a:r>
            <a:r>
              <a:rPr lang="sv-SE" sz="2000" dirty="0" err="1" smtClean="0"/>
              <a:t>next</a:t>
            </a:r>
            <a:r>
              <a:rPr lang="sv-SE" sz="2000" dirty="0" smtClean="0"/>
              <a:t> step for Maritime </a:t>
            </a:r>
            <a:r>
              <a:rPr lang="sv-SE" sz="2000" dirty="0" err="1" smtClean="0"/>
              <a:t>Safety</a:t>
            </a:r>
            <a:r>
              <a:rPr lang="sv-SE" sz="2000" dirty="0" smtClean="0"/>
              <a:t> in the Baltic Sea Region/Europe?</a:t>
            </a:r>
          </a:p>
          <a:p>
            <a:pPr>
              <a:buNone/>
            </a:pPr>
            <a:endParaRPr lang="sv-SE" sz="1200" b="1" dirty="0" smtClean="0"/>
          </a:p>
          <a:p>
            <a:pPr>
              <a:buNone/>
            </a:pPr>
            <a:endParaRPr lang="sv-SE" sz="1200" b="1" dirty="0" smtClean="0"/>
          </a:p>
          <a:p>
            <a:pPr>
              <a:buNone/>
            </a:pPr>
            <a:endParaRPr lang="sv-SE" dirty="0" smtClean="0"/>
          </a:p>
          <a:p>
            <a:pPr>
              <a:buNone/>
            </a:pPr>
            <a:endParaRPr lang="sv-S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67544" y="850702"/>
            <a:ext cx="4536504" cy="1354162"/>
          </a:xfrm>
        </p:spPr>
        <p:txBody>
          <a:bodyPr/>
          <a:lstStyle/>
          <a:p>
            <a:r>
              <a:rPr lang="sv-SE" dirty="0" smtClean="0"/>
              <a:t>BMSP Corner </a:t>
            </a:r>
            <a:r>
              <a:rPr lang="sv-SE" dirty="0" err="1" smtClean="0"/>
              <a:t>stones</a:t>
            </a:r>
            <a:endParaRPr lang="sv-SE" dirty="0"/>
          </a:p>
        </p:txBody>
      </p:sp>
      <p:sp>
        <p:nvSpPr>
          <p:cNvPr id="7" name="Platshållare för innehåll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sv-SE" dirty="0" err="1" smtClean="0"/>
              <a:t>Venues/Meeting</a:t>
            </a:r>
            <a:r>
              <a:rPr lang="sv-SE" dirty="0" smtClean="0"/>
              <a:t> </a:t>
            </a:r>
            <a:r>
              <a:rPr lang="sv-SE" dirty="0" err="1" smtClean="0"/>
              <a:t>places</a:t>
            </a:r>
            <a:endParaRPr lang="sv-SE" dirty="0" smtClean="0"/>
          </a:p>
          <a:p>
            <a:pPr marL="514350" indent="-514350">
              <a:buFont typeface="+mj-lt"/>
              <a:buAutoNum type="arabicPeriod"/>
            </a:pPr>
            <a:r>
              <a:rPr lang="sv-SE" dirty="0" err="1" smtClean="0"/>
              <a:t>Networking/match-making</a:t>
            </a:r>
            <a:endParaRPr lang="sv-SE" dirty="0" smtClean="0"/>
          </a:p>
          <a:p>
            <a:pPr marL="514350" indent="-514350">
              <a:buFont typeface="+mj-lt"/>
              <a:buAutoNum type="arabicPeriod"/>
            </a:pPr>
            <a:r>
              <a:rPr lang="sv-SE" dirty="0" err="1" smtClean="0"/>
              <a:t>Initiate</a:t>
            </a:r>
            <a:r>
              <a:rPr lang="sv-SE" dirty="0" smtClean="0"/>
              <a:t>, support and guide projects</a:t>
            </a:r>
          </a:p>
        </p:txBody>
      </p:sp>
      <p:pic>
        <p:nvPicPr>
          <p:cNvPr id="9" name="Platshållare för bild 8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0" r="21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5339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12918"/>
            <a:ext cx="7948934" cy="644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Virtual </a:t>
            </a:r>
            <a:r>
              <a:rPr lang="sv-SE" dirty="0" err="1" smtClean="0"/>
              <a:t>possibilities</a:t>
            </a:r>
            <a:r>
              <a:rPr lang="sv-SE" dirty="0" smtClean="0"/>
              <a:t> &amp; </a:t>
            </a:r>
            <a:r>
              <a:rPr lang="sv-SE" dirty="0" err="1" smtClean="0"/>
              <a:t>needs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sv-SE" dirty="0" smtClean="0"/>
              <a:t>Project </a:t>
            </a:r>
            <a:r>
              <a:rPr lang="sv-SE" dirty="0" err="1" smtClean="0"/>
              <a:t>archive</a:t>
            </a:r>
            <a:endParaRPr lang="sv-SE" dirty="0" smtClean="0"/>
          </a:p>
          <a:p>
            <a:r>
              <a:rPr lang="sv-SE" dirty="0" smtClean="0"/>
              <a:t>Project pages</a:t>
            </a:r>
          </a:p>
          <a:p>
            <a:r>
              <a:rPr lang="sv-SE" dirty="0" smtClean="0"/>
              <a:t>Project </a:t>
            </a:r>
            <a:r>
              <a:rPr lang="sv-SE" dirty="0" err="1" smtClean="0"/>
              <a:t>office</a:t>
            </a:r>
            <a:endParaRPr lang="sv-SE" dirty="0" smtClean="0"/>
          </a:p>
          <a:p>
            <a:r>
              <a:rPr lang="sv-SE" dirty="0" err="1" smtClean="0"/>
              <a:t>Database</a:t>
            </a:r>
            <a:r>
              <a:rPr lang="sv-SE" dirty="0" smtClean="0"/>
              <a:t> of </a:t>
            </a:r>
            <a:r>
              <a:rPr lang="sv-SE" dirty="0" err="1" smtClean="0"/>
              <a:t>contacts</a:t>
            </a:r>
            <a:r>
              <a:rPr lang="sv-SE" dirty="0" smtClean="0"/>
              <a:t> (</a:t>
            </a:r>
            <a:r>
              <a:rPr lang="sv-SE" dirty="0" err="1" smtClean="0"/>
              <a:t>CV/Linkedin</a:t>
            </a:r>
            <a:r>
              <a:rPr lang="sv-SE" dirty="0" smtClean="0"/>
              <a:t>)</a:t>
            </a:r>
          </a:p>
          <a:p>
            <a:r>
              <a:rPr lang="sv-SE" dirty="0" err="1" smtClean="0"/>
              <a:t>Connected</a:t>
            </a:r>
            <a:r>
              <a:rPr lang="sv-SE" dirty="0" smtClean="0"/>
              <a:t> to social media </a:t>
            </a:r>
            <a:r>
              <a:rPr lang="sv-SE" dirty="0" err="1" smtClean="0"/>
              <a:t>channels</a:t>
            </a:r>
            <a:endParaRPr lang="sv-SE" dirty="0" smtClean="0"/>
          </a:p>
          <a:p>
            <a:r>
              <a:rPr lang="sv-SE" dirty="0" err="1" smtClean="0"/>
              <a:t>Interactive</a:t>
            </a:r>
            <a:r>
              <a:rPr lang="sv-SE" dirty="0" smtClean="0"/>
              <a:t> </a:t>
            </a:r>
            <a:r>
              <a:rPr lang="sv-SE" dirty="0" err="1" smtClean="0"/>
              <a:t>possibilities</a:t>
            </a:r>
            <a:r>
              <a:rPr lang="sv-SE" dirty="0" smtClean="0"/>
              <a:t> – </a:t>
            </a:r>
            <a:r>
              <a:rPr lang="sv-SE" dirty="0" err="1" smtClean="0"/>
              <a:t>skype</a:t>
            </a:r>
            <a:r>
              <a:rPr lang="sv-SE" dirty="0" smtClean="0"/>
              <a:t>, </a:t>
            </a:r>
            <a:r>
              <a:rPr lang="sv-SE" dirty="0" err="1" smtClean="0"/>
              <a:t>webinars</a:t>
            </a:r>
            <a:r>
              <a:rPr lang="sv-SE" dirty="0" smtClean="0"/>
              <a:t>, etc.</a:t>
            </a:r>
          </a:p>
          <a:p>
            <a:r>
              <a:rPr lang="sv-SE" dirty="0" err="1" smtClean="0"/>
              <a:t>Responsive</a:t>
            </a:r>
            <a:r>
              <a:rPr lang="sv-SE" dirty="0" smtClean="0"/>
              <a:t> design – </a:t>
            </a:r>
            <a:r>
              <a:rPr lang="sv-SE" dirty="0" err="1" smtClean="0"/>
              <a:t>i-phone/i-pad</a:t>
            </a:r>
            <a:r>
              <a:rPr lang="sv-SE" dirty="0" smtClean="0"/>
              <a:t> </a:t>
            </a:r>
            <a:r>
              <a:rPr lang="sv-SE" dirty="0" err="1" smtClean="0"/>
              <a:t>compatibility</a:t>
            </a:r>
            <a:r>
              <a:rPr lang="sv-SE" dirty="0" smtClean="0"/>
              <a:t> /</a:t>
            </a:r>
            <a:r>
              <a:rPr lang="sv-SE" dirty="0" err="1" smtClean="0"/>
              <a:t>app</a:t>
            </a:r>
            <a:endParaRPr lang="sv-SE" dirty="0" smtClean="0"/>
          </a:p>
          <a:p>
            <a:r>
              <a:rPr lang="sv-SE" dirty="0" err="1" smtClean="0"/>
              <a:t>Member</a:t>
            </a:r>
            <a:r>
              <a:rPr lang="sv-SE" dirty="0" smtClean="0"/>
              <a:t> pages – </a:t>
            </a:r>
            <a:r>
              <a:rPr lang="sv-SE" dirty="0" err="1" smtClean="0"/>
              <a:t>tailored</a:t>
            </a:r>
            <a:r>
              <a:rPr lang="sv-SE" dirty="0" smtClean="0"/>
              <a:t> </a:t>
            </a:r>
            <a:r>
              <a:rPr lang="sv-SE" dirty="0" err="1" smtClean="0"/>
              <a:t>space</a:t>
            </a:r>
            <a:endParaRPr lang="sv-S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187624" y="764704"/>
            <a:ext cx="7499176" cy="922114"/>
          </a:xfrm>
        </p:spPr>
        <p:txBody>
          <a:bodyPr anchor="ctr">
            <a:normAutofit fontScale="90000"/>
          </a:bodyPr>
          <a:lstStyle/>
          <a:p>
            <a:r>
              <a:rPr lang="sv-SE" dirty="0" smtClean="0"/>
              <a:t>Progress 2013</a:t>
            </a:r>
            <a:br>
              <a:rPr lang="sv-SE" dirty="0" smtClean="0"/>
            </a:br>
            <a:r>
              <a:rPr lang="sv-SE" sz="2400" dirty="0" err="1" smtClean="0"/>
              <a:t>Four</a:t>
            </a:r>
            <a:r>
              <a:rPr lang="sv-SE" sz="2400" dirty="0" smtClean="0"/>
              <a:t> </a:t>
            </a:r>
            <a:r>
              <a:rPr lang="sv-SE" sz="2400" dirty="0" err="1" smtClean="0"/>
              <a:t>thematic</a:t>
            </a:r>
            <a:r>
              <a:rPr lang="sv-SE" sz="2400" dirty="0" smtClean="0"/>
              <a:t> forums </a:t>
            </a:r>
            <a:r>
              <a:rPr lang="sv-SE" sz="2400" dirty="0" err="1" smtClean="0"/>
              <a:t>up</a:t>
            </a:r>
            <a:r>
              <a:rPr lang="sv-SE" sz="2400" dirty="0" smtClean="0"/>
              <a:t> and </a:t>
            </a:r>
            <a:r>
              <a:rPr lang="sv-SE" sz="2400" dirty="0" err="1" smtClean="0"/>
              <a:t>running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851920" y="2204864"/>
            <a:ext cx="4978896" cy="3600400"/>
          </a:xfrm>
        </p:spPr>
        <p:txBody>
          <a:bodyPr>
            <a:normAutofit/>
          </a:bodyPr>
          <a:lstStyle/>
          <a:p>
            <a:pPr lvl="0"/>
            <a:r>
              <a:rPr lang="en-US" b="1" dirty="0"/>
              <a:t>Maritime Science </a:t>
            </a:r>
            <a:r>
              <a:rPr lang="en-US" dirty="0" smtClean="0"/>
              <a:t>–interaction </a:t>
            </a:r>
            <a:r>
              <a:rPr lang="en-US" dirty="0"/>
              <a:t>between organization, human actors and </a:t>
            </a:r>
            <a:r>
              <a:rPr lang="en-US" dirty="0" smtClean="0"/>
              <a:t>technology </a:t>
            </a:r>
            <a:endParaRPr lang="sv-SE" dirty="0"/>
          </a:p>
          <a:p>
            <a:pPr lvl="0"/>
            <a:r>
              <a:rPr lang="en-US" b="1" dirty="0"/>
              <a:t>Maritime Awareness </a:t>
            </a:r>
            <a:r>
              <a:rPr lang="en-US" dirty="0"/>
              <a:t>– dealing with safety and security in the maritime </a:t>
            </a:r>
            <a:r>
              <a:rPr lang="en-US" dirty="0" smtClean="0"/>
              <a:t>domain</a:t>
            </a:r>
            <a:endParaRPr lang="sv-SE" dirty="0"/>
          </a:p>
          <a:p>
            <a:pPr lvl="0"/>
            <a:r>
              <a:rPr lang="en-US" b="1" dirty="0"/>
              <a:t>Oil Spill forum </a:t>
            </a:r>
            <a:r>
              <a:rPr lang="en-US" dirty="0"/>
              <a:t>– </a:t>
            </a:r>
            <a:r>
              <a:rPr lang="en-US" dirty="0" smtClean="0"/>
              <a:t>risks, </a:t>
            </a:r>
            <a:r>
              <a:rPr lang="en-US" dirty="0"/>
              <a:t>preparedness and response in the Baltic Sea Region</a:t>
            </a:r>
            <a:endParaRPr lang="sv-SE" dirty="0"/>
          </a:p>
          <a:p>
            <a:pPr lvl="0"/>
            <a:r>
              <a:rPr lang="en-US" b="1" dirty="0"/>
              <a:t>Sea of Invention </a:t>
            </a:r>
            <a:r>
              <a:rPr lang="en-US" dirty="0"/>
              <a:t>– a forum on already existing technology/innovations for reducing problems in the Baltic Sea</a:t>
            </a:r>
            <a:endParaRPr lang="sv-SE" dirty="0"/>
          </a:p>
          <a:p>
            <a:pPr>
              <a:buNone/>
            </a:pPr>
            <a:endParaRPr lang="sv-SE" dirty="0"/>
          </a:p>
        </p:txBody>
      </p:sp>
      <p:pic>
        <p:nvPicPr>
          <p:cNvPr id="5" name="Platshållare för bild 8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21" b="22721"/>
          <a:stretch>
            <a:fillRect/>
          </a:stretch>
        </p:blipFill>
        <p:spPr>
          <a:xfrm>
            <a:off x="0" y="2348880"/>
            <a:ext cx="3689483" cy="28803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187624" y="764704"/>
            <a:ext cx="7499176" cy="922114"/>
          </a:xfrm>
        </p:spPr>
        <p:txBody>
          <a:bodyPr anchor="ctr">
            <a:normAutofit fontScale="90000"/>
          </a:bodyPr>
          <a:lstStyle/>
          <a:p>
            <a:r>
              <a:rPr lang="sv-SE" dirty="0" smtClean="0"/>
              <a:t>Progress 2013</a:t>
            </a:r>
            <a:br>
              <a:rPr lang="sv-SE" dirty="0" smtClean="0"/>
            </a:br>
            <a:r>
              <a:rPr lang="sv-SE" sz="2400" dirty="0" err="1" smtClean="0"/>
              <a:t>Four</a:t>
            </a:r>
            <a:r>
              <a:rPr lang="sv-SE" sz="2400" dirty="0" smtClean="0"/>
              <a:t> </a:t>
            </a:r>
            <a:r>
              <a:rPr lang="sv-SE" sz="2400" dirty="0" err="1" smtClean="0"/>
              <a:t>thematic</a:t>
            </a:r>
            <a:r>
              <a:rPr lang="sv-SE" sz="2400" dirty="0" smtClean="0"/>
              <a:t> forums </a:t>
            </a:r>
            <a:r>
              <a:rPr lang="sv-SE" sz="2400" dirty="0" err="1" smtClean="0"/>
              <a:t>up</a:t>
            </a:r>
            <a:r>
              <a:rPr lang="sv-SE" sz="2400" dirty="0" smtClean="0"/>
              <a:t> and </a:t>
            </a:r>
            <a:r>
              <a:rPr lang="sv-SE" sz="2400" dirty="0" err="1" smtClean="0"/>
              <a:t>running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851920" y="2204864"/>
            <a:ext cx="5292080" cy="3600400"/>
          </a:xfrm>
        </p:spPr>
        <p:txBody>
          <a:bodyPr>
            <a:normAutofit/>
          </a:bodyPr>
          <a:lstStyle/>
          <a:p>
            <a:pPr lvl="0"/>
            <a:r>
              <a:rPr lang="en-US" b="1" dirty="0"/>
              <a:t>Maritime </a:t>
            </a:r>
            <a:r>
              <a:rPr lang="en-US" b="1" dirty="0" smtClean="0"/>
              <a:t>Science</a:t>
            </a:r>
          </a:p>
          <a:p>
            <a:pPr marL="0" lvl="0" indent="0">
              <a:buNone/>
            </a:pPr>
            <a:r>
              <a:rPr lang="en-US" b="1" dirty="0" smtClean="0">
                <a:sym typeface="Wingdings" pitchFamily="2" charset="2"/>
              </a:rPr>
              <a:t>     </a:t>
            </a:r>
            <a:r>
              <a:rPr lang="en-US" dirty="0" smtClean="0">
                <a:sym typeface="Wingdings" pitchFamily="2" charset="2"/>
              </a:rPr>
              <a:t> 2 new projects under initiation</a:t>
            </a:r>
            <a:endParaRPr lang="sv-SE" dirty="0"/>
          </a:p>
          <a:p>
            <a:pPr lvl="0"/>
            <a:r>
              <a:rPr lang="en-US" b="1" dirty="0"/>
              <a:t>Maritime </a:t>
            </a:r>
            <a:r>
              <a:rPr lang="en-US" b="1" dirty="0" smtClean="0"/>
              <a:t>Awareness</a:t>
            </a:r>
          </a:p>
          <a:p>
            <a:pPr marL="0" lvl="0" indent="0">
              <a:buNone/>
            </a:pPr>
            <a:r>
              <a:rPr lang="en-US" b="1" dirty="0" smtClean="0">
                <a:sym typeface="Wingdings" pitchFamily="2" charset="2"/>
              </a:rPr>
              <a:t>     </a:t>
            </a:r>
            <a:r>
              <a:rPr lang="en-US" dirty="0" smtClean="0">
                <a:sym typeface="Wingdings" pitchFamily="2" charset="2"/>
              </a:rPr>
              <a:t> “Diving”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smtClean="0">
                <a:sym typeface="Wingdings" pitchFamily="2" charset="2"/>
              </a:rPr>
              <a:t>project approved </a:t>
            </a:r>
            <a:endParaRPr lang="en-US" dirty="0"/>
          </a:p>
          <a:p>
            <a:pPr lvl="0"/>
            <a:r>
              <a:rPr lang="en-US" b="1" dirty="0" smtClean="0"/>
              <a:t>Oil </a:t>
            </a:r>
            <a:r>
              <a:rPr lang="en-US" b="1" dirty="0"/>
              <a:t>Spill </a:t>
            </a:r>
            <a:r>
              <a:rPr lang="en-US" b="1" dirty="0" smtClean="0"/>
              <a:t>forum</a:t>
            </a:r>
          </a:p>
          <a:p>
            <a:pPr marL="0" lvl="0" indent="0">
              <a:buNone/>
            </a:pPr>
            <a:r>
              <a:rPr lang="en-US" dirty="0" smtClean="0">
                <a:sym typeface="Wingdings" pitchFamily="2" charset="2"/>
              </a:rPr>
              <a:t>      European co-operation are being discussed</a:t>
            </a:r>
            <a:endParaRPr lang="en-US" dirty="0" smtClean="0"/>
          </a:p>
          <a:p>
            <a:pPr lvl="0"/>
            <a:r>
              <a:rPr lang="en-US" b="1" dirty="0" smtClean="0"/>
              <a:t>Sea </a:t>
            </a:r>
            <a:r>
              <a:rPr lang="en-US" b="1" dirty="0"/>
              <a:t>of Invention </a:t>
            </a:r>
            <a:endParaRPr lang="en-US" dirty="0"/>
          </a:p>
          <a:p>
            <a:pPr marL="0" lvl="0" indent="0">
              <a:buNone/>
            </a:pPr>
            <a:r>
              <a:rPr lang="en-US" dirty="0" smtClean="0">
                <a:sym typeface="Wingdings" pitchFamily="2" charset="2"/>
              </a:rPr>
              <a:t>       Planning of a promotion tour in the BSR </a:t>
            </a:r>
            <a:endParaRPr lang="sv-SE" dirty="0"/>
          </a:p>
        </p:txBody>
      </p:sp>
      <p:pic>
        <p:nvPicPr>
          <p:cNvPr id="5" name="Platshållare för bild 8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21" b="22721"/>
          <a:stretch>
            <a:fillRect/>
          </a:stretch>
        </p:blipFill>
        <p:spPr>
          <a:xfrm>
            <a:off x="0" y="2348880"/>
            <a:ext cx="3689483" cy="2880320"/>
          </a:xfrm>
        </p:spPr>
      </p:pic>
    </p:spTree>
    <p:extLst>
      <p:ext uri="{BB962C8B-B14F-4D97-AF65-F5344CB8AC3E}">
        <p14:creationId xmlns:p14="http://schemas.microsoft.com/office/powerpoint/2010/main" val="237855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187624" y="764704"/>
            <a:ext cx="7499176" cy="922114"/>
          </a:xfrm>
        </p:spPr>
        <p:txBody>
          <a:bodyPr anchor="ctr">
            <a:normAutofit fontScale="90000"/>
          </a:bodyPr>
          <a:lstStyle/>
          <a:p>
            <a:r>
              <a:rPr lang="sv-SE" dirty="0" smtClean="0"/>
              <a:t>Progress 2013</a:t>
            </a:r>
            <a:br>
              <a:rPr lang="sv-SE" dirty="0" smtClean="0"/>
            </a:br>
            <a:r>
              <a:rPr lang="sv-SE" sz="2400" dirty="0" err="1" smtClean="0"/>
              <a:t>Two</a:t>
            </a:r>
            <a:r>
              <a:rPr lang="sv-SE" sz="2400" dirty="0" smtClean="0"/>
              <a:t> </a:t>
            </a:r>
            <a:r>
              <a:rPr lang="sv-SE" sz="2400" dirty="0" err="1" smtClean="0"/>
              <a:t>additional</a:t>
            </a:r>
            <a:r>
              <a:rPr lang="sv-SE" sz="2400" dirty="0" smtClean="0"/>
              <a:t> </a:t>
            </a:r>
            <a:r>
              <a:rPr lang="sv-SE" sz="2400" dirty="0" err="1" smtClean="0"/>
              <a:t>thematic</a:t>
            </a:r>
            <a:r>
              <a:rPr lang="sv-SE" sz="2400" dirty="0" smtClean="0"/>
              <a:t> forums under initiation: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851920" y="2204864"/>
            <a:ext cx="5292080" cy="3600400"/>
          </a:xfrm>
        </p:spPr>
        <p:txBody>
          <a:bodyPr>
            <a:normAutofit/>
          </a:bodyPr>
          <a:lstStyle/>
          <a:p>
            <a:pPr lvl="0"/>
            <a:r>
              <a:rPr lang="en-US" b="1" dirty="0"/>
              <a:t>Maritime </a:t>
            </a:r>
            <a:r>
              <a:rPr lang="en-US" b="1" dirty="0" smtClean="0"/>
              <a:t>Spatial Planning (MSP) </a:t>
            </a:r>
            <a:r>
              <a:rPr lang="en-US" dirty="0" smtClean="0"/>
              <a:t>– </a:t>
            </a:r>
            <a:r>
              <a:rPr lang="sv-SE" dirty="0" smtClean="0"/>
              <a:t>the </a:t>
            </a:r>
            <a:r>
              <a:rPr lang="sv-SE" dirty="0" err="1" smtClean="0"/>
              <a:t>sea</a:t>
            </a:r>
            <a:r>
              <a:rPr lang="sv-SE" dirty="0" smtClean="0"/>
              <a:t> is </a:t>
            </a:r>
            <a:r>
              <a:rPr lang="sv-SE" dirty="0" err="1" smtClean="0"/>
              <a:t>getting</a:t>
            </a:r>
            <a:r>
              <a:rPr lang="sv-SE" dirty="0" smtClean="0"/>
              <a:t> </a:t>
            </a:r>
            <a:r>
              <a:rPr lang="sv-SE" dirty="0" err="1" smtClean="0"/>
              <a:t>crowded</a:t>
            </a:r>
            <a:r>
              <a:rPr lang="sv-SE" dirty="0" smtClean="0"/>
              <a:t>, a </a:t>
            </a:r>
            <a:r>
              <a:rPr lang="sv-SE" dirty="0" err="1" smtClean="0"/>
              <a:t>constant</a:t>
            </a:r>
            <a:r>
              <a:rPr lang="sv-SE" dirty="0" smtClean="0"/>
              <a:t> </a:t>
            </a:r>
            <a:r>
              <a:rPr lang="sv-SE" dirty="0" err="1" smtClean="0"/>
              <a:t>increase</a:t>
            </a:r>
            <a:r>
              <a:rPr lang="sv-SE" dirty="0" smtClean="0"/>
              <a:t> in different </a:t>
            </a:r>
            <a:r>
              <a:rPr lang="sv-SE" dirty="0" err="1" smtClean="0"/>
              <a:t>activities</a:t>
            </a:r>
            <a:r>
              <a:rPr lang="sv-SE" dirty="0" smtClean="0"/>
              <a:t> – </a:t>
            </a:r>
            <a:r>
              <a:rPr lang="sv-SE" dirty="0" err="1" smtClean="0"/>
              <a:t>how</a:t>
            </a:r>
            <a:r>
              <a:rPr lang="sv-SE" dirty="0" smtClean="0"/>
              <a:t> do </a:t>
            </a:r>
            <a:r>
              <a:rPr lang="sv-SE" dirty="0" err="1" smtClean="0"/>
              <a:t>we</a:t>
            </a:r>
            <a:r>
              <a:rPr lang="sv-SE" dirty="0" smtClean="0"/>
              <a:t> </a:t>
            </a:r>
            <a:r>
              <a:rPr lang="sv-SE" dirty="0" err="1" smtClean="0"/>
              <a:t>prepare</a:t>
            </a:r>
            <a:r>
              <a:rPr lang="sv-SE" dirty="0" smtClean="0"/>
              <a:t> and plan the Baltic Sea? </a:t>
            </a:r>
          </a:p>
          <a:p>
            <a:pPr marL="0" lvl="0" indent="0">
              <a:buNone/>
            </a:pPr>
            <a:r>
              <a:rPr lang="sv-SE" dirty="0" smtClean="0">
                <a:sym typeface="Wingdings" pitchFamily="2" charset="2"/>
              </a:rPr>
              <a:t>      Course for </a:t>
            </a:r>
            <a:r>
              <a:rPr lang="sv-SE" dirty="0" err="1" smtClean="0">
                <a:sym typeface="Wingdings" pitchFamily="2" charset="2"/>
              </a:rPr>
              <a:t>professionals</a:t>
            </a:r>
            <a:r>
              <a:rPr lang="sv-SE" dirty="0" smtClean="0">
                <a:sym typeface="Wingdings" pitchFamily="2" charset="2"/>
              </a:rPr>
              <a:t> and </a:t>
            </a:r>
            <a:r>
              <a:rPr lang="sv-SE" dirty="0" err="1" smtClean="0">
                <a:sym typeface="Wingdings" pitchFamily="2" charset="2"/>
              </a:rPr>
              <a:t>thematic</a:t>
            </a:r>
            <a:r>
              <a:rPr lang="sv-SE" dirty="0" smtClean="0">
                <a:sym typeface="Wingdings" pitchFamily="2" charset="2"/>
              </a:rPr>
              <a:t> forum</a:t>
            </a:r>
            <a:endParaRPr lang="sv-SE" dirty="0"/>
          </a:p>
          <a:p>
            <a:pPr lvl="0"/>
            <a:r>
              <a:rPr lang="en-US" b="1" dirty="0" smtClean="0"/>
              <a:t>Safety and Security in Ports </a:t>
            </a:r>
            <a:r>
              <a:rPr lang="en-US" dirty="0" smtClean="0"/>
              <a:t>– </a:t>
            </a:r>
            <a:r>
              <a:rPr lang="sv-SE" dirty="0" err="1" smtClean="0"/>
              <a:t>vulnerability</a:t>
            </a:r>
            <a:r>
              <a:rPr lang="sv-SE" dirty="0" smtClean="0"/>
              <a:t>, </a:t>
            </a:r>
            <a:r>
              <a:rPr lang="sv-SE" dirty="0" err="1" smtClean="0"/>
              <a:t>analysis</a:t>
            </a:r>
            <a:r>
              <a:rPr lang="sv-SE" dirty="0" smtClean="0"/>
              <a:t> </a:t>
            </a:r>
            <a:r>
              <a:rPr lang="sv-SE" dirty="0" err="1" smtClean="0"/>
              <a:t>of</a:t>
            </a:r>
            <a:r>
              <a:rPr lang="sv-SE" dirty="0" smtClean="0"/>
              <a:t> </a:t>
            </a:r>
            <a:r>
              <a:rPr lang="sv-SE" dirty="0" err="1" smtClean="0"/>
              <a:t>flows</a:t>
            </a:r>
            <a:r>
              <a:rPr lang="sv-SE" dirty="0" smtClean="0"/>
              <a:t> and new </a:t>
            </a:r>
            <a:r>
              <a:rPr lang="sv-SE" dirty="0" err="1" smtClean="0"/>
              <a:t>regulations</a:t>
            </a:r>
            <a:endParaRPr lang="sv-SE" dirty="0" smtClean="0"/>
          </a:p>
          <a:p>
            <a:pPr marL="0" lvl="0" indent="0">
              <a:buNone/>
            </a:pPr>
            <a:r>
              <a:rPr lang="sv-SE" dirty="0" smtClean="0">
                <a:sym typeface="Wingdings" pitchFamily="2" charset="2"/>
              </a:rPr>
              <a:t>      </a:t>
            </a:r>
            <a:r>
              <a:rPr lang="sv-SE" dirty="0" err="1" smtClean="0">
                <a:sym typeface="Wingdings" pitchFamily="2" charset="2"/>
              </a:rPr>
              <a:t>large</a:t>
            </a:r>
            <a:r>
              <a:rPr lang="sv-SE" dirty="0" smtClean="0">
                <a:sym typeface="Wingdings" pitchFamily="2" charset="2"/>
              </a:rPr>
              <a:t> </a:t>
            </a:r>
            <a:r>
              <a:rPr lang="sv-SE" dirty="0" err="1" smtClean="0">
                <a:sym typeface="Wingdings" pitchFamily="2" charset="2"/>
              </a:rPr>
              <a:t>interest</a:t>
            </a:r>
            <a:r>
              <a:rPr lang="sv-SE" dirty="0" smtClean="0">
                <a:sym typeface="Wingdings" pitchFamily="2" charset="2"/>
              </a:rPr>
              <a:t>, </a:t>
            </a:r>
            <a:r>
              <a:rPr lang="sv-SE" dirty="0" err="1" smtClean="0">
                <a:sym typeface="Wingdings" pitchFamily="2" charset="2"/>
              </a:rPr>
              <a:t>several</a:t>
            </a:r>
            <a:r>
              <a:rPr lang="sv-SE" dirty="0" smtClean="0">
                <a:sym typeface="Wingdings" pitchFamily="2" charset="2"/>
              </a:rPr>
              <a:t> </a:t>
            </a:r>
            <a:r>
              <a:rPr lang="sv-SE" dirty="0" err="1" smtClean="0">
                <a:sym typeface="Wingdings" pitchFamily="2" charset="2"/>
              </a:rPr>
              <a:t>ideas</a:t>
            </a:r>
            <a:r>
              <a:rPr lang="sv-SE" dirty="0" smtClean="0">
                <a:sym typeface="Wingdings" pitchFamily="2" charset="2"/>
              </a:rPr>
              <a:t> </a:t>
            </a:r>
            <a:r>
              <a:rPr lang="sv-SE" dirty="0" err="1" smtClean="0">
                <a:sym typeface="Wingdings" pitchFamily="2" charset="2"/>
              </a:rPr>
              <a:t>discussed</a:t>
            </a:r>
            <a:endParaRPr lang="sv-SE" dirty="0"/>
          </a:p>
          <a:p>
            <a:pPr>
              <a:buNone/>
            </a:pPr>
            <a:endParaRPr lang="sv-SE" dirty="0"/>
          </a:p>
        </p:txBody>
      </p:sp>
      <p:pic>
        <p:nvPicPr>
          <p:cNvPr id="5" name="Platshållare för bild 8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21" b="22721"/>
          <a:stretch>
            <a:fillRect/>
          </a:stretch>
        </p:blipFill>
        <p:spPr>
          <a:xfrm>
            <a:off x="0" y="2348880"/>
            <a:ext cx="3689483" cy="2880320"/>
          </a:xfrm>
        </p:spPr>
      </p:pic>
    </p:spTree>
    <p:extLst>
      <p:ext uri="{BB962C8B-B14F-4D97-AF65-F5344CB8AC3E}">
        <p14:creationId xmlns:p14="http://schemas.microsoft.com/office/powerpoint/2010/main" val="267808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BMSP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9FC8CF"/>
      </a:accent1>
      <a:accent2>
        <a:srgbClr val="277292"/>
      </a:accent2>
      <a:accent3>
        <a:srgbClr val="1E686F"/>
      </a:accent3>
      <a:accent4>
        <a:srgbClr val="49886D"/>
      </a:accent4>
      <a:accent5>
        <a:srgbClr val="91BCA2"/>
      </a:accent5>
      <a:accent6>
        <a:srgbClr val="9FC8C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1670</TotalTime>
  <Words>562</Words>
  <Application>Microsoft Office PowerPoint</Application>
  <PresentationFormat>Bildspel på skärmen (4:3)</PresentationFormat>
  <Paragraphs>91</Paragraphs>
  <Slides>14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14</vt:i4>
      </vt:variant>
    </vt:vector>
  </HeadingPairs>
  <TitlesOfParts>
    <vt:vector size="15" baseType="lpstr">
      <vt:lpstr>Office-tema</vt:lpstr>
      <vt:lpstr>Baltic Maritime Science Park</vt:lpstr>
      <vt:lpstr>PowerPoint-presentation</vt:lpstr>
      <vt:lpstr>Improving Maritime Safety through Research and Innovations</vt:lpstr>
      <vt:lpstr>BMSP Corner stones</vt:lpstr>
      <vt:lpstr>PowerPoint-presentation</vt:lpstr>
      <vt:lpstr>Virtual possibilities &amp; needs</vt:lpstr>
      <vt:lpstr>Progress 2013 Four thematic forums up and running</vt:lpstr>
      <vt:lpstr>Progress 2013 Four thematic forums up and running</vt:lpstr>
      <vt:lpstr>Progress 2013 Two additional thematic forums under initiation:</vt:lpstr>
      <vt:lpstr>BMSP Seminar, 10 April 2013, Karlskrona</vt:lpstr>
      <vt:lpstr>BMSP ”Roadtrip”, April 2013</vt:lpstr>
      <vt:lpstr>BMSP activities since PAC Meeting in Copenhagen:</vt:lpstr>
      <vt:lpstr>BMSP upcoming activities:</vt:lpstr>
      <vt:lpstr>BMSP Secretariat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David Altefur</dc:creator>
  <cp:lastModifiedBy>Linus Karlsson</cp:lastModifiedBy>
  <cp:revision>96</cp:revision>
  <dcterms:created xsi:type="dcterms:W3CDTF">2011-12-19T14:48:09Z</dcterms:created>
  <dcterms:modified xsi:type="dcterms:W3CDTF">2013-05-13T08:23:33Z</dcterms:modified>
</cp:coreProperties>
</file>